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78" r:id="rId12"/>
    <p:sldId id="279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80" r:id="rId22"/>
    <p:sldId id="281" r:id="rId23"/>
    <p:sldId id="291" r:id="rId24"/>
    <p:sldId id="287" r:id="rId25"/>
    <p:sldId id="286" r:id="rId26"/>
    <p:sldId id="289" r:id="rId27"/>
    <p:sldId id="284" r:id="rId28"/>
    <p:sldId id="285" r:id="rId29"/>
    <p:sldId id="283" r:id="rId30"/>
    <p:sldId id="26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se en contexte" id="{145954C5-8CCE-4FCA-B93F-C68B6721EAD2}">
          <p14:sldIdLst>
            <p14:sldId id="256"/>
            <p14:sldId id="257"/>
            <p14:sldId id="258"/>
          </p14:sldIdLst>
        </p14:section>
        <p14:section name="Plan" id="{9D0D0244-1BAB-43DB-A876-9E3673851460}">
          <p14:sldIdLst>
            <p14:sldId id="259"/>
          </p14:sldIdLst>
        </p14:section>
        <p14:section name="Introduction" id="{995DDC1A-5A0B-4E4F-B763-D07647747B78}">
          <p14:sldIdLst>
            <p14:sldId id="260"/>
          </p14:sldIdLst>
        </p14:section>
        <p14:section name="Méthode cardiaque" id="{7F466F2F-E52A-4997-8099-EB3915B621EE}">
          <p14:sldIdLst>
            <p14:sldId id="261"/>
            <p14:sldId id="262"/>
            <p14:sldId id="263"/>
            <p14:sldId id="277"/>
            <p14:sldId id="264"/>
            <p14:sldId id="278"/>
            <p14:sldId id="279"/>
            <p14:sldId id="265"/>
            <p14:sldId id="266"/>
          </p14:sldIdLst>
        </p14:section>
        <p14:section name="Méthode numérique" id="{FF78E594-2762-4EB5-BEA9-5ADA412BB83E}">
          <p14:sldIdLst>
            <p14:sldId id="267"/>
            <p14:sldId id="268"/>
            <p14:sldId id="270"/>
            <p14:sldId id="271"/>
            <p14:sldId id="272"/>
          </p14:sldIdLst>
        </p14:section>
        <p14:section name="Les limites des méthodes" id="{2F3D091F-050A-48B9-9A59-B40A2E48E896}">
          <p14:sldIdLst>
            <p14:sldId id="273"/>
          </p14:sldIdLst>
        </p14:section>
        <p14:section name="Annexes" id="{32D9E07F-D5BD-408A-A908-CDF29B91B6C0}">
          <p14:sldIdLst>
            <p14:sldId id="280"/>
            <p14:sldId id="281"/>
            <p14:sldId id="291"/>
            <p14:sldId id="287"/>
            <p14:sldId id="286"/>
            <p14:sldId id="289"/>
            <p14:sldId id="284"/>
            <p14:sldId id="285"/>
            <p14:sldId id="283"/>
          </p14:sldIdLst>
        </p14:section>
        <p14:section name="Autres" id="{2FF92B96-ADE0-4AE5-AAE4-8231568A84C5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87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none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u="sng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DEE613-FF46-484B-A8EE-4743ACCF5C8F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59634CD2-A4D8-48F1-B793-2EDE3DF64014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dirty="0">
            <a:solidFill>
              <a:schemeClr val="tx1">
                <a:lumMod val="95000"/>
              </a:schemeClr>
            </a:solidFill>
          </a:endParaRPr>
        </a:p>
      </dgm:t>
    </dgm:pt>
    <dgm:pt modelId="{625A467E-33D2-4794-A3A6-6D59C93C0F62}" type="parTrans" cxnId="{601FA3E6-AF7D-411F-86F8-9250BE8C2453}">
      <dgm:prSet/>
      <dgm:spPr/>
      <dgm:t>
        <a:bodyPr/>
        <a:lstStyle/>
        <a:p>
          <a:endParaRPr lang="fr-FR"/>
        </a:p>
      </dgm:t>
    </dgm:pt>
    <dgm:pt modelId="{A7100D3B-2BB7-42E2-ADDC-59590526F801}" type="sibTrans" cxnId="{601FA3E6-AF7D-411F-86F8-9250BE8C2453}">
      <dgm:prSet/>
      <dgm:spPr/>
      <dgm:t>
        <a:bodyPr/>
        <a:lstStyle/>
        <a:p>
          <a:endParaRPr lang="fr-FR"/>
        </a:p>
      </dgm:t>
    </dgm:pt>
    <dgm:pt modelId="{74D1B6E9-FB84-43BF-ABEC-CE9FE1AA974B}">
      <dgm:prSet phldrT="[Texte]" custT="1"/>
      <dgm:spPr/>
      <dgm:t>
        <a:bodyPr/>
        <a:lstStyle/>
        <a:p>
          <a:r>
            <a:rPr lang="fr-FR" sz="1200" b="0" i="0" u="sng" strike="noStrike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dirty="0">
            <a:solidFill>
              <a:schemeClr val="tx1">
                <a:lumMod val="95000"/>
              </a:schemeClr>
            </a:solidFill>
          </a:endParaRPr>
        </a:p>
      </dgm:t>
    </dgm:pt>
    <dgm:pt modelId="{694E3A06-6275-4C9B-BF23-487B341DF4DF}" type="parTrans" cxnId="{4300AE55-DF6A-48A5-84DD-430263792397}">
      <dgm:prSet/>
      <dgm:spPr/>
      <dgm:t>
        <a:bodyPr/>
        <a:lstStyle/>
        <a:p>
          <a:endParaRPr lang="fr-FR"/>
        </a:p>
      </dgm:t>
    </dgm:pt>
    <dgm:pt modelId="{376A0F00-DD91-4A7D-8124-72FCD475F28C}" type="sibTrans" cxnId="{4300AE55-DF6A-48A5-84DD-430263792397}">
      <dgm:prSet/>
      <dgm:spPr/>
      <dgm:t>
        <a:bodyPr/>
        <a:lstStyle/>
        <a:p>
          <a:endParaRPr lang="fr-FR"/>
        </a:p>
      </dgm:t>
    </dgm:pt>
    <dgm:pt modelId="{689281BE-3F0D-4E4E-A67B-2F50B390C95E}">
      <dgm:prSet phldrT="[Texte]" custT="1"/>
      <dgm:spPr/>
      <dgm:t>
        <a:bodyPr/>
        <a:lstStyle/>
        <a:p>
          <a:r>
            <a:rPr lang="fr-FR" sz="1200" b="0" i="0" u="none" strike="noStrike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dirty="0">
            <a:solidFill>
              <a:schemeClr val="tx1">
                <a:lumMod val="95000"/>
              </a:schemeClr>
            </a:solidFill>
          </a:endParaRPr>
        </a:p>
      </dgm:t>
    </dgm:pt>
    <dgm:pt modelId="{BB967981-0496-4B30-97FB-7B6A1BB60B69}" type="parTrans" cxnId="{DFDB384A-C4FB-402E-B265-EDCC8B927004}">
      <dgm:prSet/>
      <dgm:spPr/>
      <dgm:t>
        <a:bodyPr/>
        <a:lstStyle/>
        <a:p>
          <a:endParaRPr lang="fr-FR"/>
        </a:p>
      </dgm:t>
    </dgm:pt>
    <dgm:pt modelId="{AE035C78-8299-41BF-9C6E-6CA3DCEA4EA0}" type="sibTrans" cxnId="{DFDB384A-C4FB-402E-B265-EDCC8B927004}">
      <dgm:prSet/>
      <dgm:spPr/>
      <dgm:t>
        <a:bodyPr/>
        <a:lstStyle/>
        <a:p>
          <a:endParaRPr lang="fr-FR"/>
        </a:p>
      </dgm:t>
    </dgm:pt>
    <dgm:pt modelId="{04A59800-7323-443D-86CC-7D7E6B740407}" type="pres">
      <dgm:prSet presAssocID="{EEDEE613-FF46-484B-A8EE-4743ACCF5C8F}" presName="Name0" presStyleCnt="0">
        <dgm:presLayoutVars>
          <dgm:dir/>
          <dgm:resizeHandles val="exact"/>
        </dgm:presLayoutVars>
      </dgm:prSet>
      <dgm:spPr/>
    </dgm:pt>
    <dgm:pt modelId="{F8037C57-9030-4B38-82EC-D99D2B18A47C}" type="pres">
      <dgm:prSet presAssocID="{59634CD2-A4D8-48F1-B793-2EDE3DF64014}" presName="parTxOnly" presStyleLbl="node1" presStyleIdx="0" presStyleCnt="3">
        <dgm:presLayoutVars>
          <dgm:bulletEnabled val="1"/>
        </dgm:presLayoutVars>
      </dgm:prSet>
      <dgm:spPr/>
    </dgm:pt>
    <dgm:pt modelId="{1ADB5312-A787-4C07-868F-07A0C3AAC533}" type="pres">
      <dgm:prSet presAssocID="{A7100D3B-2BB7-42E2-ADDC-59590526F801}" presName="parSpace" presStyleCnt="0"/>
      <dgm:spPr/>
    </dgm:pt>
    <dgm:pt modelId="{5DC16EE6-4400-406F-92E2-BCFB6C1D809E}" type="pres">
      <dgm:prSet presAssocID="{74D1B6E9-FB84-43BF-ABEC-CE9FE1AA974B}" presName="parTxOnly" presStyleLbl="node1" presStyleIdx="1" presStyleCnt="3">
        <dgm:presLayoutVars>
          <dgm:bulletEnabled val="1"/>
        </dgm:presLayoutVars>
      </dgm:prSet>
      <dgm:spPr/>
    </dgm:pt>
    <dgm:pt modelId="{42137275-4238-4A30-887A-F5339971F716}" type="pres">
      <dgm:prSet presAssocID="{376A0F00-DD91-4A7D-8124-72FCD475F28C}" presName="parSpace" presStyleCnt="0"/>
      <dgm:spPr/>
    </dgm:pt>
    <dgm:pt modelId="{D49204FA-89F0-428B-B250-F1BC1ADE82F2}" type="pres">
      <dgm:prSet presAssocID="{689281BE-3F0D-4E4E-A67B-2F50B390C95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35770C-6BE6-4C69-8433-9DA2A4EA7DCA}" type="presOf" srcId="{689281BE-3F0D-4E4E-A67B-2F50B390C95E}" destId="{D49204FA-89F0-428B-B250-F1BC1ADE82F2}" srcOrd="0" destOrd="0" presId="urn:microsoft.com/office/officeart/2005/8/layout/hChevron3"/>
    <dgm:cxn modelId="{DFDB384A-C4FB-402E-B265-EDCC8B927004}" srcId="{EEDEE613-FF46-484B-A8EE-4743ACCF5C8F}" destId="{689281BE-3F0D-4E4E-A67B-2F50B390C95E}" srcOrd="2" destOrd="0" parTransId="{BB967981-0496-4B30-97FB-7B6A1BB60B69}" sibTransId="{AE035C78-8299-41BF-9C6E-6CA3DCEA4EA0}"/>
    <dgm:cxn modelId="{9E8B154E-F462-42B5-85EA-9E241ABF8DF6}" type="presOf" srcId="{59634CD2-A4D8-48F1-B793-2EDE3DF64014}" destId="{F8037C57-9030-4B38-82EC-D99D2B18A47C}" srcOrd="0" destOrd="0" presId="urn:microsoft.com/office/officeart/2005/8/layout/hChevron3"/>
    <dgm:cxn modelId="{4300AE55-DF6A-48A5-84DD-430263792397}" srcId="{EEDEE613-FF46-484B-A8EE-4743ACCF5C8F}" destId="{74D1B6E9-FB84-43BF-ABEC-CE9FE1AA974B}" srcOrd="1" destOrd="0" parTransId="{694E3A06-6275-4C9B-BF23-487B341DF4DF}" sibTransId="{376A0F00-DD91-4A7D-8124-72FCD475F28C}"/>
    <dgm:cxn modelId="{BF4A83CF-979C-4A29-9D14-5A40A3C27229}" type="presOf" srcId="{74D1B6E9-FB84-43BF-ABEC-CE9FE1AA974B}" destId="{5DC16EE6-4400-406F-92E2-BCFB6C1D809E}" srcOrd="0" destOrd="0" presId="urn:microsoft.com/office/officeart/2005/8/layout/hChevron3"/>
    <dgm:cxn modelId="{601FA3E6-AF7D-411F-86F8-9250BE8C2453}" srcId="{EEDEE613-FF46-484B-A8EE-4743ACCF5C8F}" destId="{59634CD2-A4D8-48F1-B793-2EDE3DF64014}" srcOrd="0" destOrd="0" parTransId="{625A467E-33D2-4794-A3A6-6D59C93C0F62}" sibTransId="{A7100D3B-2BB7-42E2-ADDC-59590526F801}"/>
    <dgm:cxn modelId="{579F8AE8-00D5-4B35-99C1-91287B96762B}" type="presOf" srcId="{EEDEE613-FF46-484B-A8EE-4743ACCF5C8F}" destId="{04A59800-7323-443D-86CC-7D7E6B740407}" srcOrd="0" destOrd="0" presId="urn:microsoft.com/office/officeart/2005/8/layout/hChevron3"/>
    <dgm:cxn modelId="{BEDADA84-B032-41E9-8448-B1237DDBE7E8}" type="presParOf" srcId="{04A59800-7323-443D-86CC-7D7E6B740407}" destId="{F8037C57-9030-4B38-82EC-D99D2B18A47C}" srcOrd="0" destOrd="0" presId="urn:microsoft.com/office/officeart/2005/8/layout/hChevron3"/>
    <dgm:cxn modelId="{E5AB13D7-1737-4136-95D1-73CBB8722600}" type="presParOf" srcId="{04A59800-7323-443D-86CC-7D7E6B740407}" destId="{1ADB5312-A787-4C07-868F-07A0C3AAC533}" srcOrd="1" destOrd="0" presId="urn:microsoft.com/office/officeart/2005/8/layout/hChevron3"/>
    <dgm:cxn modelId="{5F47DDF7-AFB3-4481-82BF-53FB0F08D223}" type="presParOf" srcId="{04A59800-7323-443D-86CC-7D7E6B740407}" destId="{5DC16EE6-4400-406F-92E2-BCFB6C1D809E}" srcOrd="2" destOrd="0" presId="urn:microsoft.com/office/officeart/2005/8/layout/hChevron3"/>
    <dgm:cxn modelId="{B09DFDA6-7CEB-4A97-B858-AD2C72365FCE}" type="presParOf" srcId="{04A59800-7323-443D-86CC-7D7E6B740407}" destId="{42137275-4238-4A30-887A-F5339971F716}" srcOrd="3" destOrd="0" presId="urn:microsoft.com/office/officeart/2005/8/layout/hChevron3"/>
    <dgm:cxn modelId="{28A0CB31-8658-4489-AE22-D4F60C98ACF8}" type="presParOf" srcId="{04A59800-7323-443D-86CC-7D7E6B740407}" destId="{D49204FA-89F0-428B-B250-F1BC1ADE82F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none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37C57-9030-4B38-82EC-D99D2B18A47C}">
      <dsp:nvSpPr>
        <dsp:cNvPr id="0" name=""/>
        <dsp:cNvSpPr/>
      </dsp:nvSpPr>
      <dsp:spPr>
        <a:xfrm>
          <a:off x="3428" y="0"/>
          <a:ext cx="2998470" cy="4567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La méthode cardiaque</a:t>
          </a:r>
          <a:endParaRPr lang="fr-FR" sz="1200" b="0" i="0" u="none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428" y="0"/>
        <a:ext cx="2884293" cy="456708"/>
      </dsp:txXfrm>
    </dsp:sp>
    <dsp:sp modelId="{5DC16EE6-4400-406F-92E2-BCFB6C1D809E}">
      <dsp:nvSpPr>
        <dsp:cNvPr id="0" name=""/>
        <dsp:cNvSpPr/>
      </dsp:nvSpPr>
      <dsp:spPr>
        <a:xfrm>
          <a:off x="2402204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sng" strike="noStrike" kern="1200" baseline="0" dirty="0">
              <a:solidFill>
                <a:schemeClr val="tx1">
                  <a:lumMod val="95000"/>
                </a:schemeClr>
              </a:solidFill>
            </a:rPr>
            <a:t>La méthode informatique</a:t>
          </a:r>
          <a:endParaRPr lang="fr-FR" sz="1200" u="sng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630558" y="0"/>
        <a:ext cx="2541762" cy="456708"/>
      </dsp:txXfrm>
    </dsp:sp>
    <dsp:sp modelId="{D49204FA-89F0-428B-B250-F1BC1ADE82F2}">
      <dsp:nvSpPr>
        <dsp:cNvPr id="0" name=""/>
        <dsp:cNvSpPr/>
      </dsp:nvSpPr>
      <dsp:spPr>
        <a:xfrm>
          <a:off x="4800981" y="0"/>
          <a:ext cx="2998470" cy="45670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i="0" u="none" strike="noStrike" kern="1200" baseline="0" dirty="0">
              <a:solidFill>
                <a:schemeClr val="tx1">
                  <a:lumMod val="95000"/>
                </a:schemeClr>
              </a:solidFill>
            </a:rPr>
            <a:t>Les limites des méthodes</a:t>
          </a:r>
          <a:endParaRPr lang="fr-FR" sz="12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5029335" y="0"/>
        <a:ext cx="2541762" cy="45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AA81-E1DA-451F-B6FA-8E60703C5BDE}" type="datetimeFigureOut">
              <a:rPr lang="fr-FR" smtClean="0"/>
              <a:pPr/>
              <a:t>20/02/2026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B48A9-F687-4CC9-8B79-6CB217C899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39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8035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8845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5401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1517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61071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616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4775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1061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7428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1817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21737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70A9E-2C34-4771-9AE2-1D46200B8545}" type="datetime1">
              <a:rPr lang="fr-FR" smtClean="0"/>
              <a:pPr/>
              <a:t>20/02/2026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153A6B4-1753-490C-A5BA-259A9B67EEFF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92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4" r:id="rId1"/>
    <p:sldLayoutId id="2147484755" r:id="rId2"/>
    <p:sldLayoutId id="2147484756" r:id="rId3"/>
    <p:sldLayoutId id="2147484757" r:id="rId4"/>
    <p:sldLayoutId id="2147484758" r:id="rId5"/>
    <p:sldLayoutId id="2147484759" r:id="rId6"/>
    <p:sldLayoutId id="2147484760" r:id="rId7"/>
    <p:sldLayoutId id="2147484761" r:id="rId8"/>
    <p:sldLayoutId id="2147484762" r:id="rId9"/>
    <p:sldLayoutId id="2147484763" r:id="rId10"/>
    <p:sldLayoutId id="2147484764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5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6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7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8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19.wdp"/><Relationship Id="rId7" Type="http://schemas.openxmlformats.org/officeDocument/2006/relationships/diagramLayout" Target="../diagrams/layout8.xml"/><Relationship Id="rId12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openxmlformats.org/officeDocument/2006/relationships/image" Target="../media/image29.png"/><Relationship Id="rId5" Type="http://schemas.microsoft.com/office/2007/relationships/hdphoto" Target="../media/hdphoto20.wdp"/><Relationship Id="rId10" Type="http://schemas.microsoft.com/office/2007/relationships/diagramDrawing" Target="../diagrams/drawing8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7.wdp"/><Relationship Id="rId3" Type="http://schemas.microsoft.com/office/2007/relationships/hdphoto" Target="../media/hdphoto22.wdp"/><Relationship Id="rId7" Type="http://schemas.microsoft.com/office/2007/relationships/hdphoto" Target="../media/hdphoto24.wdp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6.wdp"/><Relationship Id="rId5" Type="http://schemas.microsoft.com/office/2007/relationships/hdphoto" Target="../media/hdphoto23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2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microsoft.com/office/2007/relationships/hdphoto" Target="../media/hdphoto19.wdp"/><Relationship Id="rId18" Type="http://schemas.microsoft.com/office/2007/relationships/diagramDrawing" Target="../diagrams/drawing10.xm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7.png"/><Relationship Id="rId17" Type="http://schemas.openxmlformats.org/officeDocument/2006/relationships/diagramColors" Target="../diagrams/colors10.xml"/><Relationship Id="rId2" Type="http://schemas.openxmlformats.org/officeDocument/2006/relationships/image" Target="../media/image38.png"/><Relationship Id="rId16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20.wdp"/><Relationship Id="rId5" Type="http://schemas.openxmlformats.org/officeDocument/2006/relationships/image" Target="../media/image41.png"/><Relationship Id="rId15" Type="http://schemas.openxmlformats.org/officeDocument/2006/relationships/diagramLayout" Target="../diagrams/layout10.xml"/><Relationship Id="rId10" Type="http://schemas.openxmlformats.org/officeDocument/2006/relationships/image" Target="../media/image28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47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48.png"/><Relationship Id="rId9" Type="http://schemas.microsoft.com/office/2007/relationships/diagramDrawing" Target="../diagrams/drawing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2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28.wdp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8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2.xml"/><Relationship Id="rId5" Type="http://schemas.microsoft.com/office/2007/relationships/hdphoto" Target="../media/hdphoto9.wdp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7.png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6CAAE5D-2176-4190-B20C-6799B9B47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0" b="9629"/>
          <a:stretch/>
        </p:blipFill>
        <p:spPr>
          <a:xfrm>
            <a:off x="0" y="784069"/>
            <a:ext cx="9144000" cy="5103547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22EF3B2-38C8-499F-9A9D-19847925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9325" y="6474039"/>
            <a:ext cx="554675" cy="377825"/>
          </a:xfrm>
        </p:spPr>
        <p:txBody>
          <a:bodyPr/>
          <a:lstStyle/>
          <a:p>
            <a:fld id="{E153A6B4-1753-490C-A5BA-259A9B67EEFF}" type="slidenum">
              <a:rPr lang="fr-FR" smtClean="0"/>
              <a:pPr/>
              <a:t>1</a:t>
            </a:fld>
            <a:r>
              <a:rPr lang="fr-FR" dirty="0"/>
              <a:t>/20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D00AC86-CF28-43CF-A7F6-254A532BFAEE}"/>
              </a:ext>
            </a:extLst>
          </p:cNvPr>
          <p:cNvSpPr txBox="1"/>
          <p:nvPr/>
        </p:nvSpPr>
        <p:spPr>
          <a:xfrm>
            <a:off x="3150294" y="0"/>
            <a:ext cx="3084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La somnolence au volant</a:t>
            </a:r>
          </a:p>
          <a:p>
            <a:endParaRPr lang="fr-FR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05121E-318F-4CD0-B15B-FF3F99D1DF35}"/>
              </a:ext>
            </a:extLst>
          </p:cNvPr>
          <p:cNvSpPr txBox="1"/>
          <p:nvPr/>
        </p:nvSpPr>
        <p:spPr>
          <a:xfrm>
            <a:off x="173620" y="0"/>
            <a:ext cx="273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Candidat N° 40691</a:t>
            </a:r>
          </a:p>
        </p:txBody>
      </p:sp>
    </p:spTree>
    <p:extLst>
      <p:ext uri="{BB962C8B-B14F-4D97-AF65-F5344CB8AC3E}">
        <p14:creationId xmlns:p14="http://schemas.microsoft.com/office/powerpoint/2010/main" val="117288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C358458D-D522-4DBC-BC80-454570F0B7EF}"/>
              </a:ext>
            </a:extLst>
          </p:cNvPr>
          <p:cNvSpPr txBox="1"/>
          <p:nvPr/>
        </p:nvSpPr>
        <p:spPr>
          <a:xfrm>
            <a:off x="1382737" y="0"/>
            <a:ext cx="7547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fr-FR" sz="2000" i="0" u="none" strike="noStrike" baseline="0" dirty="0"/>
              <a:t>I 3 b: Signaux par</a:t>
            </a:r>
            <a:r>
              <a:rPr lang="fr-FR" sz="2000" dirty="0"/>
              <a:t>-dessus plusieurs couches vestimentaires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F7129D-2AB6-4071-A6A6-B34A41066664}"/>
              </a:ext>
            </a:extLst>
          </p:cNvPr>
          <p:cNvSpPr txBox="1"/>
          <p:nvPr/>
        </p:nvSpPr>
        <p:spPr>
          <a:xfrm>
            <a:off x="0" y="656906"/>
            <a:ext cx="329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Par-dessus un T-Shirt</a:t>
            </a:r>
            <a:r>
              <a:rPr lang="fr-FR" sz="1600" dirty="0"/>
              <a:t>: </a:t>
            </a:r>
            <a:r>
              <a:rPr lang="fr-FR" sz="1600" b="0" i="0" u="none" strike="noStrike" dirty="0"/>
              <a:t>1,823 Hz </a:t>
            </a: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F1762E-F8CA-4B9B-8D1E-211933764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7448" t="9234" r="1117" b="9928"/>
          <a:stretch/>
        </p:blipFill>
        <p:spPr>
          <a:xfrm>
            <a:off x="0" y="1044627"/>
            <a:ext cx="9144000" cy="51058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A9B2C-9225-44C5-AB36-4618AFADAFB9}"/>
              </a:ext>
            </a:extLst>
          </p:cNvPr>
          <p:cNvSpPr txBox="1"/>
          <p:nvPr/>
        </p:nvSpPr>
        <p:spPr>
          <a:xfrm>
            <a:off x="14998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8" name="Espace réservé du numéro de diapositive 10">
            <a:extLst>
              <a:ext uri="{FF2B5EF4-FFF2-40B4-BE49-F238E27FC236}">
                <a16:creationId xmlns:a16="http://schemas.microsoft.com/office/drawing/2014/main" id="{89B6934C-C136-423D-BC8E-1052B189E4E6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10</a:t>
            </a:fld>
            <a:r>
              <a:rPr lang="fr-FR" dirty="0"/>
              <a:t>/20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7D342A8-DEE2-4FF8-9F36-D3CEEC1E0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639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CB172DF0-5D78-4A20-86CE-E91821195861}"/>
              </a:ext>
            </a:extLst>
          </p:cNvPr>
          <p:cNvSpPr txBox="1"/>
          <p:nvPr/>
        </p:nvSpPr>
        <p:spPr>
          <a:xfrm>
            <a:off x="3298785" y="4053748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1,823 Hz</a:t>
            </a:r>
          </a:p>
        </p:txBody>
      </p:sp>
    </p:spTree>
    <p:extLst>
      <p:ext uri="{BB962C8B-B14F-4D97-AF65-F5344CB8AC3E}">
        <p14:creationId xmlns:p14="http://schemas.microsoft.com/office/powerpoint/2010/main" val="339376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31AB32A-2FE9-4215-8627-B93740B95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7881" t="11834" r="1304" b="8401"/>
          <a:stretch/>
        </p:blipFill>
        <p:spPr>
          <a:xfrm>
            <a:off x="-1" y="1044000"/>
            <a:ext cx="9144002" cy="50869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07A4EE-B55C-461C-80E3-F2E997936B33}"/>
              </a:ext>
            </a:extLst>
          </p:cNvPr>
          <p:cNvSpPr txBox="1"/>
          <p:nvPr/>
        </p:nvSpPr>
        <p:spPr>
          <a:xfrm>
            <a:off x="-1" y="658800"/>
            <a:ext cx="3293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Par-dessus deux T-Shirt</a:t>
            </a:r>
            <a:r>
              <a:rPr lang="fr-FR" sz="1600" dirty="0"/>
              <a:t>: </a:t>
            </a:r>
            <a:r>
              <a:rPr lang="fr-FR" sz="1600" b="0" i="0" u="none" strike="noStrike" dirty="0"/>
              <a:t>1,47 Hz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16A4A2-5C1D-44B4-BB39-0585EE28BFDC}"/>
              </a:ext>
            </a:extLst>
          </p:cNvPr>
          <p:cNvSpPr txBox="1"/>
          <p:nvPr/>
        </p:nvSpPr>
        <p:spPr>
          <a:xfrm>
            <a:off x="1440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0" name="Espace réservé du numéro de diapositive 10">
            <a:extLst>
              <a:ext uri="{FF2B5EF4-FFF2-40B4-BE49-F238E27FC236}">
                <a16:creationId xmlns:a16="http://schemas.microsoft.com/office/drawing/2014/main" id="{28E0F158-5095-4F87-9196-7C9B2D8C752C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11/20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7ADC9FC-5A70-43D3-949E-1050AC3E8FEC}"/>
              </a:ext>
            </a:extLst>
          </p:cNvPr>
          <p:cNvSpPr txBox="1"/>
          <p:nvPr/>
        </p:nvSpPr>
        <p:spPr>
          <a:xfrm>
            <a:off x="1476353" y="62006"/>
            <a:ext cx="7112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fr-FR" sz="2000" i="0" u="none" strike="noStrike" baseline="0" dirty="0"/>
              <a:t>I 3 b: Signaux par</a:t>
            </a:r>
            <a:r>
              <a:rPr lang="fr-FR" sz="2000" dirty="0"/>
              <a:t>-dessus plusieurs couches vestimentaires</a:t>
            </a:r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9CE313-C77C-4988-9DD5-BF272969C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639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883DAEE3-81B7-4B72-A51F-AAF37B4B7755}"/>
              </a:ext>
            </a:extLst>
          </p:cNvPr>
          <p:cNvSpPr txBox="1"/>
          <p:nvPr/>
        </p:nvSpPr>
        <p:spPr>
          <a:xfrm>
            <a:off x="2261446" y="4104548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1,470 Hz</a:t>
            </a:r>
          </a:p>
        </p:txBody>
      </p:sp>
    </p:spTree>
    <p:extLst>
      <p:ext uri="{BB962C8B-B14F-4D97-AF65-F5344CB8AC3E}">
        <p14:creationId xmlns:p14="http://schemas.microsoft.com/office/powerpoint/2010/main" val="43283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6E1E5CD-B7CA-415C-A374-EB565AB0D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7790" t="10172" r="-3132" b="8215"/>
          <a:stretch/>
        </p:blipFill>
        <p:spPr>
          <a:xfrm>
            <a:off x="0" y="1044000"/>
            <a:ext cx="9489233" cy="510429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678DD0-41AD-4583-ABA2-3334625F3D8E}"/>
              </a:ext>
            </a:extLst>
          </p:cNvPr>
          <p:cNvSpPr txBox="1"/>
          <p:nvPr/>
        </p:nvSpPr>
        <p:spPr>
          <a:xfrm>
            <a:off x="0" y="658800"/>
            <a:ext cx="3981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Par-dessus un T-Shirt et un sweat</a:t>
            </a:r>
            <a:r>
              <a:rPr lang="fr-FR" sz="1600" dirty="0"/>
              <a:t>: 2,074</a:t>
            </a:r>
            <a:r>
              <a:rPr lang="fr-FR" sz="1600" b="0" i="0" u="none" strike="noStrike" dirty="0"/>
              <a:t> Hz</a:t>
            </a: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1451E6-0D18-4661-9E14-57161F06A926}"/>
              </a:ext>
            </a:extLst>
          </p:cNvPr>
          <p:cNvSpPr txBox="1"/>
          <p:nvPr/>
        </p:nvSpPr>
        <p:spPr>
          <a:xfrm>
            <a:off x="1440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0" name="Espace réservé du numéro de diapositive 10">
            <a:extLst>
              <a:ext uri="{FF2B5EF4-FFF2-40B4-BE49-F238E27FC236}">
                <a16:creationId xmlns:a16="http://schemas.microsoft.com/office/drawing/2014/main" id="{4B1AF5FE-F756-40B3-90FC-E2B786524CCE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12</a:t>
            </a:fld>
            <a:r>
              <a:rPr lang="fr-FR" dirty="0"/>
              <a:t>/20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A89AB27-263C-452A-9D50-31EE3ADDBA39}"/>
              </a:ext>
            </a:extLst>
          </p:cNvPr>
          <p:cNvSpPr txBox="1"/>
          <p:nvPr/>
        </p:nvSpPr>
        <p:spPr>
          <a:xfrm>
            <a:off x="1497260" y="28337"/>
            <a:ext cx="733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fr-FR" sz="2000" i="0" u="none" strike="noStrike" baseline="0" dirty="0"/>
              <a:t>I 3 b: Signaux par</a:t>
            </a:r>
            <a:r>
              <a:rPr lang="fr-FR" sz="2000" dirty="0"/>
              <a:t>-dessus plusieurs couches vestimentaires</a:t>
            </a:r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49F72503-F0CD-4F37-B928-D0FF494B8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639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DF56832D-1C6F-4FB6-818F-54EC5CCD191F}"/>
              </a:ext>
            </a:extLst>
          </p:cNvPr>
          <p:cNvSpPr txBox="1"/>
          <p:nvPr/>
        </p:nvSpPr>
        <p:spPr>
          <a:xfrm>
            <a:off x="2454486" y="3881028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2,074 Hz</a:t>
            </a:r>
          </a:p>
        </p:txBody>
      </p:sp>
    </p:spTree>
    <p:extLst>
      <p:ext uri="{BB962C8B-B14F-4D97-AF65-F5344CB8AC3E}">
        <p14:creationId xmlns:p14="http://schemas.microsoft.com/office/powerpoint/2010/main" val="419177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71EE8FD-8BB0-4567-87CB-662820B0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7827" t="10283" r="747" b="9310"/>
          <a:stretch/>
        </p:blipFill>
        <p:spPr>
          <a:xfrm>
            <a:off x="0" y="1044000"/>
            <a:ext cx="9144000" cy="50791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1C8900-4DBF-4682-965F-27C2B7C1B23E}"/>
              </a:ext>
            </a:extLst>
          </p:cNvPr>
          <p:cNvSpPr txBox="1"/>
          <p:nvPr/>
        </p:nvSpPr>
        <p:spPr>
          <a:xfrm>
            <a:off x="0" y="658800"/>
            <a:ext cx="4413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Par-dessus deux T-Shirt et un sweat</a:t>
            </a:r>
            <a:r>
              <a:rPr lang="fr-FR" sz="1600" dirty="0"/>
              <a:t>: 2,171</a:t>
            </a:r>
            <a:r>
              <a:rPr lang="fr-FR" sz="1600" b="0" i="0" u="none" strike="noStrike" dirty="0"/>
              <a:t> Hz</a:t>
            </a:r>
            <a:endParaRPr lang="fr-FR" sz="1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89CFF4-136E-4174-A044-9985252DDC69}"/>
              </a:ext>
            </a:extLst>
          </p:cNvPr>
          <p:cNvSpPr txBox="1"/>
          <p:nvPr/>
        </p:nvSpPr>
        <p:spPr>
          <a:xfrm>
            <a:off x="1440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9" name="Espace réservé du numéro de diapositive 10">
            <a:extLst>
              <a:ext uri="{FF2B5EF4-FFF2-40B4-BE49-F238E27FC236}">
                <a16:creationId xmlns:a16="http://schemas.microsoft.com/office/drawing/2014/main" id="{8D1A2A85-9BA5-4D1A-BF19-49FAB4D81158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13</a:t>
            </a:fld>
            <a:r>
              <a:rPr lang="fr-FR" dirty="0"/>
              <a:t>/20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EC7832-0389-42BF-B845-E25EDEACC500}"/>
              </a:ext>
            </a:extLst>
          </p:cNvPr>
          <p:cNvSpPr txBox="1"/>
          <p:nvPr/>
        </p:nvSpPr>
        <p:spPr>
          <a:xfrm>
            <a:off x="1476789" y="10448"/>
            <a:ext cx="720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fr-FR" sz="2000" i="0" u="none" strike="noStrike" baseline="0" dirty="0"/>
              <a:t>I 3 b: Signaux par</a:t>
            </a:r>
            <a:r>
              <a:rPr lang="fr-FR" sz="2000" dirty="0"/>
              <a:t>-dessus plusieurs couches vestimentaires</a:t>
            </a:r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C5CB60F1-3FF6-4B8E-BACB-BE0D8BC39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639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2D0361DE-8F10-4958-B245-FC899758E79C}"/>
              </a:ext>
            </a:extLst>
          </p:cNvPr>
          <p:cNvSpPr txBox="1"/>
          <p:nvPr/>
        </p:nvSpPr>
        <p:spPr>
          <a:xfrm>
            <a:off x="2688166" y="4063908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2,171 Hz</a:t>
            </a:r>
          </a:p>
        </p:txBody>
      </p:sp>
    </p:spTree>
    <p:extLst>
      <p:ext uri="{BB962C8B-B14F-4D97-AF65-F5344CB8AC3E}">
        <p14:creationId xmlns:p14="http://schemas.microsoft.com/office/powerpoint/2010/main" val="1317454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DBF1AEE4-A930-456E-BF06-2190FE2FB76A}"/>
              </a:ext>
            </a:extLst>
          </p:cNvPr>
          <p:cNvSpPr txBox="1"/>
          <p:nvPr/>
        </p:nvSpPr>
        <p:spPr>
          <a:xfrm>
            <a:off x="1671320" y="0"/>
            <a:ext cx="580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fr-FR" sz="1800" dirty="0"/>
              <a:t>I 3 c: Précision de la valeur mesurée de la fréquence cardiaque en fonction des couches vestimentaires </a:t>
            </a:r>
            <a:endParaRPr lang="fr-FR" sz="1800" i="0" u="none" strike="noStrike" baseline="0" dirty="0"/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CF0B5D5A-F1AA-4634-8109-E33886B62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22824"/>
              </p:ext>
            </p:extLst>
          </p:nvPr>
        </p:nvGraphicFramePr>
        <p:xfrm>
          <a:off x="1" y="717630"/>
          <a:ext cx="9144000" cy="5166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634">
                  <a:extLst>
                    <a:ext uri="{9D8B030D-6E8A-4147-A177-3AD203B41FA5}">
                      <a16:colId xmlns:a16="http://schemas.microsoft.com/office/drawing/2014/main" val="2549918866"/>
                    </a:ext>
                  </a:extLst>
                </a:gridCol>
                <a:gridCol w="2727461">
                  <a:extLst>
                    <a:ext uri="{9D8B030D-6E8A-4147-A177-3AD203B41FA5}">
                      <a16:colId xmlns:a16="http://schemas.microsoft.com/office/drawing/2014/main" val="3916755530"/>
                    </a:ext>
                  </a:extLst>
                </a:gridCol>
                <a:gridCol w="2334905">
                  <a:extLst>
                    <a:ext uri="{9D8B030D-6E8A-4147-A177-3AD203B41FA5}">
                      <a16:colId xmlns:a16="http://schemas.microsoft.com/office/drawing/2014/main" val="3220953813"/>
                    </a:ext>
                  </a:extLst>
                </a:gridCol>
              </a:tblGrid>
              <a:tr h="10532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Quelle couche ?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Fréquence obtenue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Écart relatif par rapport à la valeur de référence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471098"/>
                  </a:ext>
                </a:extLst>
              </a:tr>
              <a:tr h="8199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Directement sur la peau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1,64 Hz = 98 bpm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0 %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60536"/>
                  </a:ext>
                </a:extLst>
              </a:tr>
              <a:tr h="8199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Par-dessus un T-Shirt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1,82 Hz = 109 bpm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11 %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984145"/>
                  </a:ext>
                </a:extLst>
              </a:tr>
              <a:tr h="8199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Par-dessus deux T-Shirt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1,47 Hz = 88 bpm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10 %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2458"/>
                  </a:ext>
                </a:extLst>
              </a:tr>
              <a:tr h="8199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Par-dessus un T-Shirt et un Sweat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2,07 Hz = 124 bpm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27 %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27814"/>
                  </a:ext>
                </a:extLst>
              </a:tr>
              <a:tr h="81993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Par-dessus deux T-Shirt et un Sweat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2,17 Hz = 130 bpm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33 %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29010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9E754B6-D283-44FB-AA2C-476CC8312493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7" name="Espace réservé du numéro de diapositive 10">
            <a:extLst>
              <a:ext uri="{FF2B5EF4-FFF2-40B4-BE49-F238E27FC236}">
                <a16:creationId xmlns:a16="http://schemas.microsoft.com/office/drawing/2014/main" id="{5CACD039-397D-46D2-A34C-83DA7EF2385A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14</a:t>
            </a:fld>
            <a:r>
              <a:rPr lang="fr-FR" dirty="0"/>
              <a:t>/20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67736F5-BA63-457B-8143-F809FE3A3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639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63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8BAD2932-02F7-4CEB-AF25-227ECCDD656F}"/>
              </a:ext>
            </a:extLst>
          </p:cNvPr>
          <p:cNvSpPr txBox="1"/>
          <p:nvPr/>
        </p:nvSpPr>
        <p:spPr>
          <a:xfrm>
            <a:off x="2373927" y="0"/>
            <a:ext cx="4708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II 1: Principe de la méthode informatique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28F473-9479-49D3-95D0-689BA7BD9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777" y="3438540"/>
            <a:ext cx="2743200" cy="2743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902939-3B78-4366-9218-368CE00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5879" y="3428999"/>
            <a:ext cx="2743200" cy="27432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E43F7FA-751A-4A67-8B7D-FEB979D91C18}"/>
              </a:ext>
            </a:extLst>
          </p:cNvPr>
          <p:cNvSpPr txBox="1"/>
          <p:nvPr/>
        </p:nvSpPr>
        <p:spPr>
          <a:xfrm>
            <a:off x="4070985" y="3714032"/>
            <a:ext cx="106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effectLst/>
              </a:rPr>
              <a:t>MRL Eye </a:t>
            </a:r>
            <a:r>
              <a:rPr lang="fr-FR" sz="1600" dirty="0" err="1">
                <a:effectLst/>
              </a:rPr>
              <a:t>Dataset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75537A7-8BBD-4F39-A80F-779F77A21635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5" name="Espace réservé du numéro de diapositive 10">
            <a:extLst>
              <a:ext uri="{FF2B5EF4-FFF2-40B4-BE49-F238E27FC236}">
                <a16:creationId xmlns:a16="http://schemas.microsoft.com/office/drawing/2014/main" id="{136289BB-A831-4C54-B044-D5D41D20FC89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15</a:t>
            </a:fld>
            <a:r>
              <a:rPr lang="fr-FR" dirty="0"/>
              <a:t>/20</a:t>
            </a: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8CA326AB-0F55-4D0E-83BD-19923CC84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36490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EC99691E-D38A-4A0C-8A6D-AC6C7387E1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22628" r="8979" b="31371"/>
          <a:stretch/>
        </p:blipFill>
        <p:spPr>
          <a:xfrm>
            <a:off x="652" y="752187"/>
            <a:ext cx="92101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6FF9479-44EE-44AF-BBFC-A9D1A2F13847}"/>
              </a:ext>
            </a:extLst>
          </p:cNvPr>
          <p:cNvSpPr txBox="1"/>
          <p:nvPr/>
        </p:nvSpPr>
        <p:spPr>
          <a:xfrm>
            <a:off x="1976904" y="0"/>
            <a:ext cx="5711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II 2: Les paramètres choisis (Fonction d’erreur)</a:t>
            </a:r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8489855D-C195-4116-B9AB-F79A19AB0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5993"/>
              </p:ext>
            </p:extLst>
          </p:nvPr>
        </p:nvGraphicFramePr>
        <p:xfrm>
          <a:off x="0" y="548057"/>
          <a:ext cx="9144000" cy="6552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771">
                  <a:extLst>
                    <a:ext uri="{9D8B030D-6E8A-4147-A177-3AD203B41FA5}">
                      <a16:colId xmlns:a16="http://schemas.microsoft.com/office/drawing/2014/main" val="3229583230"/>
                    </a:ext>
                  </a:extLst>
                </a:gridCol>
                <a:gridCol w="4681229">
                  <a:extLst>
                    <a:ext uri="{9D8B030D-6E8A-4147-A177-3AD203B41FA5}">
                      <a16:colId xmlns:a16="http://schemas.microsoft.com/office/drawing/2014/main" val="3745536701"/>
                    </a:ext>
                  </a:extLst>
                </a:gridCol>
              </a:tblGrid>
              <a:tr h="1595935">
                <a:tc>
                  <a:txBody>
                    <a:bodyPr/>
                    <a:lstStyle/>
                    <a:p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Erreur quadratique en moyenne</a:t>
                      </a:r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Squared</a:t>
                      </a:r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 : 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Formule pour 1 image  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yi : valeur théorique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^yi : valeur prédite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Entropie croisée en binaire 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Crossentropy</a:t>
                      </a:r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 :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Formule pour 1 image 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 : valeur théorique</a:t>
                      </a:r>
                    </a:p>
                    <a:p>
                      <a:r>
                        <a:rPr lang="fr-F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 : valeur prédite</a:t>
                      </a:r>
                    </a:p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549213"/>
                  </a:ext>
                </a:extLst>
              </a:tr>
              <a:tr h="24649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Pour la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valeur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théorique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0 :</a:t>
                      </a:r>
                    </a:p>
                    <a:p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Pour la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valeur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théorique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0 :</a:t>
                      </a:r>
                    </a:p>
                    <a:p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993966"/>
                  </a:ext>
                </a:extLst>
              </a:tr>
              <a:tr h="249169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Pour la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valeur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théorique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 :</a:t>
                      </a:r>
                    </a:p>
                    <a:p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Pour la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valeur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théorique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 :</a:t>
                      </a:r>
                    </a:p>
                    <a:p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243780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766050D9-37D5-426D-8FAC-E53ADD63F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16553" b="17179"/>
          <a:stretch/>
        </p:blipFill>
        <p:spPr>
          <a:xfrm>
            <a:off x="2522135" y="1523393"/>
            <a:ext cx="1066886" cy="43758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0FD577F-AE24-4B33-AD9C-2CF54F4CB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28504" t="-12522"/>
          <a:stretch/>
        </p:blipFill>
        <p:spPr>
          <a:xfrm>
            <a:off x="6212717" y="1486069"/>
            <a:ext cx="2891661" cy="540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4CFEC72-3DE1-4B6A-8D69-10BEE48609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6469" t="10910" r="7605" b="5510"/>
          <a:stretch/>
        </p:blipFill>
        <p:spPr>
          <a:xfrm>
            <a:off x="1379897" y="2396027"/>
            <a:ext cx="2933842" cy="21405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48A800F-27A0-4D6A-AB2E-E65D68A268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6475" t="9739" r="8150" b="3389"/>
          <a:stretch/>
        </p:blipFill>
        <p:spPr>
          <a:xfrm>
            <a:off x="5655481" y="2394516"/>
            <a:ext cx="2933844" cy="214206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6812CD7-417F-4BC1-8BE6-027E89DFBA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6896" t="9605" r="7980" b="5312"/>
          <a:stretch/>
        </p:blipFill>
        <p:spPr>
          <a:xfrm>
            <a:off x="1379897" y="4709482"/>
            <a:ext cx="2933842" cy="214206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84BE431-A13D-4557-B0A3-455197FF51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8680" t="10564" r="7521" b="4785"/>
          <a:stretch/>
        </p:blipFill>
        <p:spPr>
          <a:xfrm>
            <a:off x="5655483" y="4709482"/>
            <a:ext cx="2933842" cy="21420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2EAA0F1-9EEF-4628-9CD3-4CED12E3A877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7" name="Espace réservé du numéro de diapositive 10">
            <a:extLst>
              <a:ext uri="{FF2B5EF4-FFF2-40B4-BE49-F238E27FC236}">
                <a16:creationId xmlns:a16="http://schemas.microsoft.com/office/drawing/2014/main" id="{A851F087-A7BA-47C6-9CE3-89F0DBB8E6CC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16</a:t>
            </a:fld>
            <a:r>
              <a:rPr lang="fr-F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66639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A922DCA-B878-4B5A-B0A4-8AC0D740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 r="978"/>
          <a:stretch/>
        </p:blipFill>
        <p:spPr>
          <a:xfrm>
            <a:off x="-36810" y="926996"/>
            <a:ext cx="9190040" cy="43789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D66F9B-B2E0-4A98-9133-D578EA06DE30}"/>
              </a:ext>
            </a:extLst>
          </p:cNvPr>
          <p:cNvSpPr txBox="1"/>
          <p:nvPr/>
        </p:nvSpPr>
        <p:spPr>
          <a:xfrm>
            <a:off x="1382139" y="204616"/>
            <a:ext cx="7387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II 3: Les résultats de l’entraînement (1</a:t>
            </a:r>
            <a:r>
              <a:rPr lang="fr-FR" sz="2000" baseline="30000" dirty="0"/>
              <a:t>er</a:t>
            </a:r>
            <a:r>
              <a:rPr lang="fr-FR" sz="2000" dirty="0"/>
              <a:t> test sur 1000 images)</a:t>
            </a:r>
          </a:p>
          <a:p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7DEF2-F2DF-4EEC-A753-BEF42102F9C4}"/>
              </a:ext>
            </a:extLst>
          </p:cNvPr>
          <p:cNvSpPr txBox="1"/>
          <p:nvPr/>
        </p:nvSpPr>
        <p:spPr>
          <a:xfrm>
            <a:off x="2429804" y="5525008"/>
            <a:ext cx="4726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Parmi les 600 structures que j’ai entraînés, j’ai décid</a:t>
            </a:r>
            <a:r>
              <a:rPr lang="fr-FR" sz="1600" dirty="0"/>
              <a:t>é</a:t>
            </a:r>
            <a:r>
              <a:rPr lang="fr-FR" sz="1600" b="0" i="0" u="none" strike="noStrike" dirty="0"/>
              <a:t> de ne considérer que les 13 meilleures.</a:t>
            </a:r>
          </a:p>
          <a:p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FC6D30-DF90-4AE1-8EFA-046378D5E9C3}"/>
              </a:ext>
            </a:extLst>
          </p:cNvPr>
          <p:cNvSpPr txBox="1"/>
          <p:nvPr/>
        </p:nvSpPr>
        <p:spPr>
          <a:xfrm>
            <a:off x="1440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9" name="Espace réservé du numéro de diapositive 10">
            <a:extLst>
              <a:ext uri="{FF2B5EF4-FFF2-40B4-BE49-F238E27FC236}">
                <a16:creationId xmlns:a16="http://schemas.microsoft.com/office/drawing/2014/main" id="{88312071-83E1-4B21-92AF-1F24DC03FD5E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17</a:t>
            </a:fld>
            <a:r>
              <a:rPr lang="fr-FR" dirty="0"/>
              <a:t>/20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8915E732-C057-4D05-9D71-4CD117B6E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217016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696DC28-7AE3-7B8B-5333-E5590C93A2AA}"/>
              </a:ext>
            </a:extLst>
          </p:cNvPr>
          <p:cNvSpPr/>
          <p:nvPr/>
        </p:nvSpPr>
        <p:spPr>
          <a:xfrm>
            <a:off x="7441474" y="707886"/>
            <a:ext cx="1651519" cy="272111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6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0AD59EC5-9EA7-4B8D-AE7C-1E200B2A0553}"/>
              </a:ext>
            </a:extLst>
          </p:cNvPr>
          <p:cNvSpPr txBox="1"/>
          <p:nvPr/>
        </p:nvSpPr>
        <p:spPr>
          <a:xfrm>
            <a:off x="2392193" y="0"/>
            <a:ext cx="4359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II 3: Les résultats de l’entraînement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31BD22C7-8992-4906-844D-6A851D50F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706436"/>
              </p:ext>
            </p:extLst>
          </p:nvPr>
        </p:nvGraphicFramePr>
        <p:xfrm>
          <a:off x="0" y="622740"/>
          <a:ext cx="9151017" cy="1659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1973">
                  <a:extLst>
                    <a:ext uri="{9D8B030D-6E8A-4147-A177-3AD203B41FA5}">
                      <a16:colId xmlns:a16="http://schemas.microsoft.com/office/drawing/2014/main" val="3478392075"/>
                    </a:ext>
                  </a:extLst>
                </a:gridCol>
                <a:gridCol w="1217188">
                  <a:extLst>
                    <a:ext uri="{9D8B030D-6E8A-4147-A177-3AD203B41FA5}">
                      <a16:colId xmlns:a16="http://schemas.microsoft.com/office/drawing/2014/main" val="3716717343"/>
                    </a:ext>
                  </a:extLst>
                </a:gridCol>
                <a:gridCol w="1334981">
                  <a:extLst>
                    <a:ext uri="{9D8B030D-6E8A-4147-A177-3AD203B41FA5}">
                      <a16:colId xmlns:a16="http://schemas.microsoft.com/office/drawing/2014/main" val="2674038960"/>
                    </a:ext>
                  </a:extLst>
                </a:gridCol>
                <a:gridCol w="1295716">
                  <a:extLst>
                    <a:ext uri="{9D8B030D-6E8A-4147-A177-3AD203B41FA5}">
                      <a16:colId xmlns:a16="http://schemas.microsoft.com/office/drawing/2014/main" val="4169269869"/>
                    </a:ext>
                  </a:extLst>
                </a:gridCol>
                <a:gridCol w="1361159">
                  <a:extLst>
                    <a:ext uri="{9D8B030D-6E8A-4147-A177-3AD203B41FA5}">
                      <a16:colId xmlns:a16="http://schemas.microsoft.com/office/drawing/2014/main" val="138284674"/>
                    </a:ext>
                  </a:extLst>
                </a:gridCol>
              </a:tblGrid>
              <a:tr h="9334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fr-FR" sz="1200" b="0" baseline="30000" dirty="0">
                          <a:solidFill>
                            <a:schemeClr val="tx1"/>
                          </a:solidFill>
                        </a:rPr>
                        <a:t>er</a:t>
                      </a: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 test sur les 1000 images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fr-FR" sz="1200" b="0" baseline="30000" dirty="0">
                          <a:solidFill>
                            <a:schemeClr val="tx1"/>
                          </a:solidFill>
                        </a:rPr>
                        <a:t>ème</a:t>
                      </a: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 test sur les 1000 images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sur les 24000 images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Moyenne des 3 tests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85355"/>
                  </a:ext>
                </a:extLst>
              </a:tr>
              <a:tr h="7260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512, '</a:t>
                      </a: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9]     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0,966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0,948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0.924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0,946</a:t>
                      </a:r>
                    </a:p>
                    <a:p>
                      <a:endParaRPr lang="fr-F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25282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89ED7825-7E06-4524-8B5A-A8DF8342CCA3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7" name="Espace réservé du numéro de diapositive 10">
            <a:extLst>
              <a:ext uri="{FF2B5EF4-FFF2-40B4-BE49-F238E27FC236}">
                <a16:creationId xmlns:a16="http://schemas.microsoft.com/office/drawing/2014/main" id="{48BF8DC6-9989-49E6-9127-D847C62111E0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>
                <a:solidFill>
                  <a:schemeClr val="bg1"/>
                </a:solidFill>
              </a:rPr>
              <a:pPr/>
              <a:t>18</a:t>
            </a:fld>
            <a:r>
              <a:rPr lang="fr-FR" dirty="0">
                <a:solidFill>
                  <a:schemeClr val="bg1"/>
                </a:solidFill>
              </a:rPr>
              <a:t>/21</a:t>
            </a:r>
          </a:p>
        </p:txBody>
      </p:sp>
      <p:sp>
        <p:nvSpPr>
          <p:cNvPr id="8" name="Espace réservé du numéro de diapositive 10">
            <a:extLst>
              <a:ext uri="{FF2B5EF4-FFF2-40B4-BE49-F238E27FC236}">
                <a16:creationId xmlns:a16="http://schemas.microsoft.com/office/drawing/2014/main" id="{48BF8DC6-9989-49E6-9127-D847C62111E0}"/>
              </a:ext>
            </a:extLst>
          </p:cNvPr>
          <p:cNvSpPr txBox="1">
            <a:spLocks/>
          </p:cNvSpPr>
          <p:nvPr/>
        </p:nvSpPr>
        <p:spPr>
          <a:xfrm>
            <a:off x="8589325" y="6480175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18</a:t>
            </a:fld>
            <a:r>
              <a:rPr lang="fr-FR" dirty="0"/>
              <a:t>/20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2CD23B7-77E4-420B-A75A-40B1E231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22628" r="8979" b="31371"/>
          <a:stretch/>
        </p:blipFill>
        <p:spPr>
          <a:xfrm>
            <a:off x="0" y="2817846"/>
            <a:ext cx="9151017" cy="2725575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0273415-B2F4-8693-384F-03115831B7B4}"/>
              </a:ext>
            </a:extLst>
          </p:cNvPr>
          <p:cNvCxnSpPr>
            <a:cxnSpLocks/>
          </p:cNvCxnSpPr>
          <p:nvPr/>
        </p:nvCxnSpPr>
        <p:spPr>
          <a:xfrm flipH="1">
            <a:off x="7877918" y="1810191"/>
            <a:ext cx="35930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3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0FD5C32-6F84-4928-886E-EF805EC7331F}"/>
              </a:ext>
            </a:extLst>
          </p:cNvPr>
          <p:cNvSpPr txBox="1"/>
          <p:nvPr/>
        </p:nvSpPr>
        <p:spPr>
          <a:xfrm>
            <a:off x="2528098" y="0"/>
            <a:ext cx="4087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II 4: Utilisation avec une webcam </a:t>
            </a:r>
          </a:p>
          <a:p>
            <a:endParaRPr lang="fr-FR" sz="2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10B826-1848-4BD2-8CD3-4B79E5B8D19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157" y="1032468"/>
            <a:ext cx="2256036" cy="1692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DD1B8E4-9B67-4F6F-B2CA-0D553DB217E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1481" y="1035429"/>
            <a:ext cx="2230518" cy="1692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8B8042-ADC2-4F4B-A1F2-71BC96D6892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999" y="1032468"/>
            <a:ext cx="2230468" cy="1692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51F804D-9C71-4B8A-9617-59C5C001203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98805" y="1032468"/>
            <a:ext cx="2336697" cy="1692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807AE3B-C9A8-4BDB-8698-738F9B3763E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9011" y="2841119"/>
            <a:ext cx="2230525" cy="1692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825B4C8-E117-48E1-ADD7-7D35DAF95FE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6980" y="2841119"/>
            <a:ext cx="2255914" cy="1692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42FF5D7-FAB9-405A-8B67-CDD884EFEE1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31559" y="4595481"/>
            <a:ext cx="2230661" cy="1692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BA98FF-F8A3-4924-97FA-A35308C6EEC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6980" y="4595481"/>
            <a:ext cx="2304813" cy="1692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519DEAB-A5F1-4C27-957D-6A9FCEA685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9731" y="5039134"/>
            <a:ext cx="720000" cy="7200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103E4BD-97EC-427F-A2E3-63BCF4D971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5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1211" y="5100067"/>
            <a:ext cx="720000" cy="72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AD2E13D-A2B2-45A9-8A67-84432F267666}"/>
              </a:ext>
            </a:extLst>
          </p:cNvPr>
          <p:cNvSpPr txBox="1"/>
          <p:nvPr/>
        </p:nvSpPr>
        <p:spPr>
          <a:xfrm>
            <a:off x="158620" y="592036"/>
            <a:ext cx="2705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Fonctionnement classique: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7D672E0-8D76-4C44-8BE0-A1D235A67367}"/>
              </a:ext>
            </a:extLst>
          </p:cNvPr>
          <p:cNvSpPr txBox="1"/>
          <p:nvPr/>
        </p:nvSpPr>
        <p:spPr>
          <a:xfrm>
            <a:off x="173620" y="3178895"/>
            <a:ext cx="183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Mais des erreurs trop fréquentes: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98AE2C-ABA6-46B9-A708-FAED2F1873BE}"/>
              </a:ext>
            </a:extLst>
          </p:cNvPr>
          <p:cNvSpPr txBox="1"/>
          <p:nvPr/>
        </p:nvSpPr>
        <p:spPr>
          <a:xfrm>
            <a:off x="173620" y="4796540"/>
            <a:ext cx="183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Des erreurs dues à la base de données choisie: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7BF1998-05C0-4602-BE33-64350902AEDA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21" name="Espace réservé du numéro de diapositive 10">
            <a:extLst>
              <a:ext uri="{FF2B5EF4-FFF2-40B4-BE49-F238E27FC236}">
                <a16:creationId xmlns:a16="http://schemas.microsoft.com/office/drawing/2014/main" id="{DC2793F2-5E10-4FDC-8616-1ACA062E9C30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19</a:t>
            </a:fld>
            <a:r>
              <a:rPr lang="fr-FR" dirty="0"/>
              <a:t>/20</a:t>
            </a:r>
          </a:p>
        </p:txBody>
      </p:sp>
      <p:graphicFrame>
        <p:nvGraphicFramePr>
          <p:cNvPr id="23" name="Diagramme 22">
            <a:extLst>
              <a:ext uri="{FF2B5EF4-FFF2-40B4-BE49-F238E27FC236}">
                <a16:creationId xmlns:a16="http://schemas.microsoft.com/office/drawing/2014/main" id="{E5BE4EF6-E128-43D6-A92E-0591EC57F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217016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9857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628D11-1C4D-4304-AA3B-8BB5617FA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E5DA70F-6207-4427-BBF5-267D042F16C4}"/>
              </a:ext>
            </a:extLst>
          </p:cNvPr>
          <p:cNvSpPr txBox="1"/>
          <p:nvPr/>
        </p:nvSpPr>
        <p:spPr>
          <a:xfrm>
            <a:off x="2003748" y="0"/>
            <a:ext cx="5619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L’importance du sujet des décès sur les routes</a:t>
            </a:r>
          </a:p>
          <a:p>
            <a:endParaRPr lang="fr-FR" sz="2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078BA2-EC6E-49F2-A834-8156632AE959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46CFE46-E7AB-419D-81BC-0D5EC5A33987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2</a:t>
            </a:fld>
            <a:r>
              <a:rPr lang="fr-FR" dirty="0"/>
              <a:t>/20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B474EF-9A42-4D65-967D-21D0D55F09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 l="89518" t="88654" r="1459" b="5623"/>
          <a:stretch/>
        </p:blipFill>
        <p:spPr>
          <a:xfrm>
            <a:off x="6979298" y="3995561"/>
            <a:ext cx="2164702" cy="7723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713499-C31E-4EFC-B75D-F6518DDD34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 l="86294" t="80821" r="5060" b="14179"/>
          <a:stretch/>
        </p:blipFill>
        <p:spPr>
          <a:xfrm>
            <a:off x="6979299" y="3299460"/>
            <a:ext cx="2164702" cy="7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B090E83-79A8-4A40-B366-FA978013FC6C}"/>
              </a:ext>
            </a:extLst>
          </p:cNvPr>
          <p:cNvSpPr txBox="1"/>
          <p:nvPr/>
        </p:nvSpPr>
        <p:spPr>
          <a:xfrm>
            <a:off x="2501129" y="60937"/>
            <a:ext cx="45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III : Les limites de chaque méthode </a:t>
            </a:r>
          </a:p>
          <a:p>
            <a:endParaRPr lang="fr-FR" sz="2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EC47A1-802E-42E0-BF09-CE68A4FD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" y="786417"/>
            <a:ext cx="4346337" cy="244970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A41D4AD-82A7-41BA-9E0B-E30A6C3474E3}"/>
              </a:ext>
            </a:extLst>
          </p:cNvPr>
          <p:cNvSpPr txBox="1"/>
          <p:nvPr/>
        </p:nvSpPr>
        <p:spPr>
          <a:xfrm>
            <a:off x="5956945" y="1695495"/>
            <a:ext cx="2907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000" b="0" i="0" u="none" strike="noStrike" dirty="0">
                <a:latin typeface="Liberation Sans" panose="020B0604020202020204" pitchFamily="34" charset="0"/>
              </a:rPr>
              <a:t>Δ </a:t>
            </a:r>
            <a:r>
              <a:rPr lang="fr-FR" sz="3000" b="0" i="0" u="none" strike="noStrike" dirty="0">
                <a:latin typeface="Liberation Sans" panose="020B0604020202020204" pitchFamily="34" charset="0"/>
              </a:rPr>
              <a:t>t * </a:t>
            </a:r>
            <a:r>
              <a:rPr lang="el-GR" sz="3000" b="0" i="0" u="none" strike="noStrike" dirty="0">
                <a:latin typeface="Liberation Sans" panose="020B0604020202020204" pitchFamily="34" charset="0"/>
              </a:rPr>
              <a:t>Δ </a:t>
            </a:r>
            <a:r>
              <a:rPr lang="fr-FR" sz="3000" b="0" i="0" u="none" strike="noStrike" dirty="0">
                <a:latin typeface="Liberation Sans" panose="020B0604020202020204" pitchFamily="34" charset="0"/>
              </a:rPr>
              <a:t>f  ≃  1</a:t>
            </a:r>
            <a:endParaRPr lang="fr-FR" sz="3000" b="0" i="0" u="none" strike="noStrike" dirty="0">
              <a:latin typeface="Arial" panose="020B0604020202020204" pitchFamily="34" charset="0"/>
            </a:endParaRPr>
          </a:p>
          <a:p>
            <a:endParaRPr lang="fr-FR" sz="3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7829D0-354A-4BEA-B183-C5D41D4CF54B}"/>
              </a:ext>
            </a:extLst>
          </p:cNvPr>
          <p:cNvSpPr txBox="1"/>
          <p:nvPr/>
        </p:nvSpPr>
        <p:spPr>
          <a:xfrm>
            <a:off x="94135" y="449471"/>
            <a:ext cx="367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Limites de la méthode cardiaque: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1CEC63-74B7-4B80-9C7B-9A69289ED1C5}"/>
              </a:ext>
            </a:extLst>
          </p:cNvPr>
          <p:cNvSpPr txBox="1"/>
          <p:nvPr/>
        </p:nvSpPr>
        <p:spPr>
          <a:xfrm>
            <a:off x="94135" y="3317435"/>
            <a:ext cx="3676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Limites de la méthode informatique: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B663723-150A-4AB7-9A04-FCB0F98F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3" y="3683982"/>
            <a:ext cx="4346337" cy="244404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AB4942-7693-4122-BCAC-F851C7CE7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38"/>
          <a:stretch/>
        </p:blipFill>
        <p:spPr>
          <a:xfrm>
            <a:off x="4730620" y="3683982"/>
            <a:ext cx="3731428" cy="24440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D516104-D83C-48C8-81FB-FB2454E58473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9" name="Espace réservé du numéro de diapositive 10">
            <a:extLst>
              <a:ext uri="{FF2B5EF4-FFF2-40B4-BE49-F238E27FC236}">
                <a16:creationId xmlns:a16="http://schemas.microsoft.com/office/drawing/2014/main" id="{8FA32C3C-D858-4A4B-A7DA-5BB01571414E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20</a:t>
            </a:fld>
            <a:r>
              <a:rPr lang="fr-FR" dirty="0"/>
              <a:t>/20</a:t>
            </a: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D09F00E8-12F2-4345-A9FF-1CBD1B93D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258097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36028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0A01FBC-3526-4901-896A-992D7D9FAEC2}"/>
              </a:ext>
            </a:extLst>
          </p:cNvPr>
          <p:cNvSpPr txBox="1"/>
          <p:nvPr/>
        </p:nvSpPr>
        <p:spPr>
          <a:xfrm>
            <a:off x="4089400" y="19304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Annexes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A0D671-E1CF-4A89-BC9E-3E213BAF518F}"/>
              </a:ext>
            </a:extLst>
          </p:cNvPr>
          <p:cNvSpPr txBox="1"/>
          <p:nvPr/>
        </p:nvSpPr>
        <p:spPr>
          <a:xfrm>
            <a:off x="781365" y="2274838"/>
            <a:ext cx="7030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1° Etude du filtre passe-bas</a:t>
            </a:r>
          </a:p>
          <a:p>
            <a:endParaRPr lang="fr-FR" dirty="0"/>
          </a:p>
          <a:p>
            <a:r>
              <a:rPr lang="fr-FR" dirty="0"/>
              <a:t>2° </a:t>
            </a:r>
            <a:r>
              <a:rPr lang="fr-FR" sz="1800" b="0" i="0" u="none" strike="noStrike" dirty="0"/>
              <a:t>Création de la base de données au format </a:t>
            </a:r>
            <a:r>
              <a:rPr lang="fr-FR" sz="1800" b="0" i="0" u="none" strike="noStrike" dirty="0" err="1"/>
              <a:t>Keras</a:t>
            </a:r>
            <a:endParaRPr lang="fr-FR" sz="1800" b="0" i="0" u="none" strike="noStrike" dirty="0"/>
          </a:p>
          <a:p>
            <a:endParaRPr lang="fr-FR" dirty="0"/>
          </a:p>
          <a:p>
            <a:r>
              <a:rPr lang="fr-FR" dirty="0"/>
              <a:t>3° </a:t>
            </a:r>
            <a:r>
              <a:rPr lang="fr-FR" sz="1800" b="0" i="0" u="none" strike="noStrike" dirty="0"/>
              <a:t>Entraînement des 600 réseaux de neurones et test sur 1000 images</a:t>
            </a:r>
          </a:p>
          <a:p>
            <a:endParaRPr lang="fr-FR" dirty="0"/>
          </a:p>
          <a:p>
            <a:r>
              <a:rPr lang="fr-FR" sz="1800" b="0" i="0" u="none" strike="noStrike" dirty="0"/>
              <a:t>4° Résultats des entraînements sur les 13 réseaux de neurones</a:t>
            </a:r>
          </a:p>
          <a:p>
            <a:endParaRPr lang="fr-FR" dirty="0"/>
          </a:p>
          <a:p>
            <a:r>
              <a:rPr lang="fr-FR" dirty="0"/>
              <a:t>4° </a:t>
            </a:r>
            <a:r>
              <a:rPr lang="fr-FR" sz="1800" b="0" i="0" u="none" strike="noStrike" dirty="0"/>
              <a:t>Prédiction en temps réel</a:t>
            </a:r>
          </a:p>
          <a:p>
            <a:endParaRPr lang="fr-FR" dirty="0"/>
          </a:p>
          <a:p>
            <a:r>
              <a:rPr lang="fr-FR" dirty="0"/>
              <a:t>5° Images utilisées</a:t>
            </a:r>
          </a:p>
        </p:txBody>
      </p:sp>
    </p:spTree>
    <p:extLst>
      <p:ext uri="{BB962C8B-B14F-4D97-AF65-F5344CB8AC3E}">
        <p14:creationId xmlns:p14="http://schemas.microsoft.com/office/powerpoint/2010/main" val="1376313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85A4273-0644-4430-9FA9-F349F33C659A}"/>
              </a:ext>
            </a:extLst>
          </p:cNvPr>
          <p:cNvSpPr txBox="1"/>
          <p:nvPr/>
        </p:nvSpPr>
        <p:spPr>
          <a:xfrm>
            <a:off x="1986536" y="50511"/>
            <a:ext cx="516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sz="1800" b="0" i="0" u="none" strike="noStrike" dirty="0"/>
              <a:t>Etude théorique du filtre passe-bas d’ordre 2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B3128FA-2875-477F-8B8D-0A83150D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4485" y="419843"/>
            <a:ext cx="3228653" cy="194538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4338EF0-EFB1-4FCC-851C-E04537247735}"/>
              </a:ext>
            </a:extLst>
          </p:cNvPr>
          <p:cNvCxnSpPr>
            <a:cxnSpLocks/>
          </p:cNvCxnSpPr>
          <p:nvPr/>
        </p:nvCxnSpPr>
        <p:spPr>
          <a:xfrm flipV="1">
            <a:off x="4337050" y="1104900"/>
            <a:ext cx="0" cy="764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002F64A-AB4E-4887-8847-DC3DD850DA08}"/>
              </a:ext>
            </a:extLst>
          </p:cNvPr>
          <p:cNvCxnSpPr>
            <a:cxnSpLocks/>
          </p:cNvCxnSpPr>
          <p:nvPr/>
        </p:nvCxnSpPr>
        <p:spPr>
          <a:xfrm flipV="1">
            <a:off x="5651500" y="1112520"/>
            <a:ext cx="0" cy="764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EE8BDAD-35ED-44DB-8CC1-FF28BEB9362A}"/>
              </a:ext>
            </a:extLst>
          </p:cNvPr>
          <p:cNvCxnSpPr>
            <a:cxnSpLocks/>
          </p:cNvCxnSpPr>
          <p:nvPr/>
        </p:nvCxnSpPr>
        <p:spPr>
          <a:xfrm flipV="1">
            <a:off x="3117850" y="1162050"/>
            <a:ext cx="0" cy="764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511E6C6-EF39-4BFD-AF89-BD57B4BC08E7}"/>
              </a:ext>
            </a:extLst>
          </p:cNvPr>
          <p:cNvSpPr txBox="1"/>
          <p:nvPr/>
        </p:nvSpPr>
        <p:spPr>
          <a:xfrm>
            <a:off x="3998988" y="1356195"/>
            <a:ext cx="57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U</a:t>
            </a:r>
            <a:r>
              <a:rPr lang="fr-FR" sz="800" dirty="0">
                <a:solidFill>
                  <a:schemeClr val="bg1"/>
                </a:solidFill>
              </a:rPr>
              <a:t>C1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510A120-A7FC-4B53-8321-2FC100213C6E}"/>
              </a:ext>
            </a:extLst>
          </p:cNvPr>
          <p:cNvSpPr txBox="1"/>
          <p:nvPr/>
        </p:nvSpPr>
        <p:spPr>
          <a:xfrm>
            <a:off x="5294388" y="1329525"/>
            <a:ext cx="57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U</a:t>
            </a:r>
            <a:r>
              <a:rPr lang="fr-FR" sz="800" dirty="0">
                <a:solidFill>
                  <a:schemeClr val="bg1"/>
                </a:solidFill>
              </a:rPr>
              <a:t>C2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F295AB7-7BAF-4FC8-8A11-047CFC09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7080" y="1995235"/>
            <a:ext cx="4304124" cy="4791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F7CF84-6A51-40B5-8087-A1E81F9BE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479" y="1995233"/>
            <a:ext cx="4304125" cy="479164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237336B-ED78-4FDD-BA92-993B06EDF6B6}"/>
              </a:ext>
            </a:extLst>
          </p:cNvPr>
          <p:cNvSpPr txBox="1"/>
          <p:nvPr/>
        </p:nvSpPr>
        <p:spPr>
          <a:xfrm>
            <a:off x="2757464" y="1298309"/>
            <a:ext cx="312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684644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6F1760B-D91B-4122-A132-0E2842940B19}"/>
              </a:ext>
            </a:extLst>
          </p:cNvPr>
          <p:cNvSpPr txBox="1"/>
          <p:nvPr/>
        </p:nvSpPr>
        <p:spPr>
          <a:xfrm>
            <a:off x="1244040" y="66811"/>
            <a:ext cx="665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 des entraînements sur les 13 réseaux de neurones</a:t>
            </a:r>
          </a:p>
        </p:txBody>
      </p:sp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31BD22C7-8992-4906-844D-6A851D50F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81903"/>
              </p:ext>
            </p:extLst>
          </p:nvPr>
        </p:nvGraphicFramePr>
        <p:xfrm>
          <a:off x="0" y="622740"/>
          <a:ext cx="9151017" cy="625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131">
                  <a:extLst>
                    <a:ext uri="{9D8B030D-6E8A-4147-A177-3AD203B41FA5}">
                      <a16:colId xmlns:a16="http://schemas.microsoft.com/office/drawing/2014/main" val="3478392075"/>
                    </a:ext>
                  </a:extLst>
                </a:gridCol>
                <a:gridCol w="1129004">
                  <a:extLst>
                    <a:ext uri="{9D8B030D-6E8A-4147-A177-3AD203B41FA5}">
                      <a16:colId xmlns:a16="http://schemas.microsoft.com/office/drawing/2014/main" val="3716717343"/>
                    </a:ext>
                  </a:extLst>
                </a:gridCol>
                <a:gridCol w="1241007">
                  <a:extLst>
                    <a:ext uri="{9D8B030D-6E8A-4147-A177-3AD203B41FA5}">
                      <a16:colId xmlns:a16="http://schemas.microsoft.com/office/drawing/2014/main" val="2674038960"/>
                    </a:ext>
                  </a:extLst>
                </a:gridCol>
                <a:gridCol w="1100976">
                  <a:extLst>
                    <a:ext uri="{9D8B030D-6E8A-4147-A177-3AD203B41FA5}">
                      <a16:colId xmlns:a16="http://schemas.microsoft.com/office/drawing/2014/main" val="4169269869"/>
                    </a:ext>
                  </a:extLst>
                </a:gridCol>
                <a:gridCol w="1555899">
                  <a:extLst>
                    <a:ext uri="{9D8B030D-6E8A-4147-A177-3AD203B41FA5}">
                      <a16:colId xmlns:a16="http://schemas.microsoft.com/office/drawing/2014/main" val="138284674"/>
                    </a:ext>
                  </a:extLst>
                </a:gridCol>
              </a:tblGrid>
              <a:tr h="93348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Structure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fr-FR" sz="1200" b="0" baseline="30000" dirty="0">
                          <a:solidFill>
                            <a:schemeClr val="tx1"/>
                          </a:solidFill>
                        </a:rPr>
                        <a:t>er</a:t>
                      </a: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 test sur les 1000 images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fr-FR" sz="1200" b="0" baseline="30000" dirty="0">
                          <a:solidFill>
                            <a:schemeClr val="tx1"/>
                          </a:solidFill>
                        </a:rPr>
                        <a:t>ème</a:t>
                      </a: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 test sur les 1000 images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sur les 24000 images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Moyenne des 3 tests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85355"/>
                  </a:ext>
                </a:extLst>
              </a:tr>
              <a:tr h="7260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512, '</a:t>
                      </a: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9]     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0,966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0,948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0.92445833</a:t>
                      </a: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0,94615278</a:t>
                      </a:r>
                    </a:p>
                    <a:p>
                      <a:endParaRPr lang="fr-FR" sz="12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325282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256, 256,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10]  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0,961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0,812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0.84866667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0,87388889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041268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512,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8]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0,96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0,882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0.87820833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0,90673611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07627"/>
                  </a:ext>
                </a:extLst>
              </a:tr>
              <a:tr h="4148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256, 128, 64,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4, 'epoch', 8]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5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5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0,916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0.88320833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0,91606944</a:t>
                      </a:r>
                    </a:p>
                    <a:p>
                      <a:endParaRPr lang="fr-FR" sz="85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758174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512,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6]        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0,948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0,887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0.86145833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0,89881944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55916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256, 128, 64,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2]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5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0,942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0,91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0.91541667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0,92247222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92137"/>
                  </a:ext>
                </a:extLst>
              </a:tr>
              <a:tr h="4148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256,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4, 'epoch', 8]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0,939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0,809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0.84754167</a:t>
                      </a:r>
                    </a:p>
                    <a:p>
                      <a:endParaRPr lang="fr-FR" sz="85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0,86518056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37647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['convolution', 32, 32, 64, 'network', 256, 256,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2, 'epoch', 4]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0,936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0,834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0.882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0,884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284302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256, 256,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4, 'epoch', 6]   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0,936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0,914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0.91945833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0,92315278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78971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256, 256,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4, 'epoch', 10] 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0,934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0,528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0.696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0,71933333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300894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['convolution', 32, 32, 64, 'network', 512, 256, 128, 64,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4, 'epoch', 5]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0,932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0,904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0.91045833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0,91548611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166860"/>
                  </a:ext>
                </a:extLst>
              </a:tr>
              <a:tr h="4148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512, 256,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4, 'epoch', 3]    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0,931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0,927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85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0.917625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0,92520833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747351"/>
                  </a:ext>
                </a:extLst>
              </a:tr>
              <a:tr h="3111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['convolution', 32, 32, 64, 'network', 256, 256, 128, 128, '</a:t>
                      </a:r>
                      <a:r>
                        <a:rPr lang="en-US" sz="850" b="0" i="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batch_size</a:t>
                      </a:r>
                      <a:r>
                        <a:rPr lang="en-US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8, 'epoch', 5]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0,927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0,871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0.908875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5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0,90229167</a:t>
                      </a:r>
                    </a:p>
                    <a:p>
                      <a:endParaRPr lang="fr-FR" sz="8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539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FA4A256-4C00-4AF8-95BF-748104ED2290}"/>
              </a:ext>
            </a:extLst>
          </p:cNvPr>
          <p:cNvSpPr txBox="1"/>
          <p:nvPr/>
        </p:nvSpPr>
        <p:spPr>
          <a:xfrm>
            <a:off x="2928790" y="226204"/>
            <a:ext cx="32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dirty="0"/>
              <a:t>Images utilisées</a:t>
            </a:r>
            <a:endParaRPr lang="fr-FR" sz="1800" b="0" i="0" u="none" strike="noStrik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C0CD1D-5362-471E-849C-AB22D77D1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0" b="9629"/>
          <a:stretch/>
        </p:blipFill>
        <p:spPr>
          <a:xfrm>
            <a:off x="0" y="784069"/>
            <a:ext cx="9144000" cy="51035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48A3AF-DD39-4E2A-ADA3-D96A8FAEE6D1}"/>
              </a:ext>
            </a:extLst>
          </p:cNvPr>
          <p:cNvSpPr txBox="1"/>
          <p:nvPr/>
        </p:nvSpPr>
        <p:spPr>
          <a:xfrm>
            <a:off x="1567978" y="6211669"/>
            <a:ext cx="739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u="none" strike="noStrike" dirty="0"/>
              <a:t> https://www.capatv.com/portfolio-item/quand-le-sommeil-tue/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70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14B930E-83EE-44D9-A595-24AAD20EA6F9}"/>
              </a:ext>
            </a:extLst>
          </p:cNvPr>
          <p:cNvSpPr txBox="1"/>
          <p:nvPr/>
        </p:nvSpPr>
        <p:spPr>
          <a:xfrm>
            <a:off x="2928790" y="226204"/>
            <a:ext cx="32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dirty="0"/>
              <a:t>Images utilisées</a:t>
            </a:r>
            <a:endParaRPr lang="fr-FR" sz="1800" b="0" i="0" u="none" strike="noStrike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8A8629-E912-42FB-AD2C-F97634111B10}"/>
              </a:ext>
            </a:extLst>
          </p:cNvPr>
          <p:cNvSpPr txBox="1"/>
          <p:nvPr/>
        </p:nvSpPr>
        <p:spPr>
          <a:xfrm>
            <a:off x="2397760" y="6077797"/>
            <a:ext cx="508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https://data.oecd.org/transport/road-accidents.htm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BFCA23-6F62-4AD5-B6AA-D2963757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0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10B1B8A-43C5-4467-B1DD-F6B728BD4BBA}"/>
              </a:ext>
            </a:extLst>
          </p:cNvPr>
          <p:cNvSpPr txBox="1"/>
          <p:nvPr/>
        </p:nvSpPr>
        <p:spPr>
          <a:xfrm>
            <a:off x="2928790" y="226204"/>
            <a:ext cx="32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dirty="0"/>
              <a:t>Images utilisées</a:t>
            </a:r>
            <a:endParaRPr lang="fr-FR" sz="1800" b="0" i="0" u="none" strike="noStrik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E8C8E8-78B1-43CF-A738-3F0DC868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132C53-6862-4383-B1C0-7F58E01C1784}"/>
              </a:ext>
            </a:extLst>
          </p:cNvPr>
          <p:cNvSpPr txBox="1"/>
          <p:nvPr/>
        </p:nvSpPr>
        <p:spPr>
          <a:xfrm>
            <a:off x="808643" y="6211669"/>
            <a:ext cx="822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/>
              <a:t> Source : https://www.maaf.fr/fr/assurance-auto/somnolence-au-volant-sommeil-tue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272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B1812E56-1AC2-4302-8261-CD771526A43A}"/>
              </a:ext>
            </a:extLst>
          </p:cNvPr>
          <p:cNvSpPr txBox="1"/>
          <p:nvPr/>
        </p:nvSpPr>
        <p:spPr>
          <a:xfrm>
            <a:off x="1554480" y="5974080"/>
            <a:ext cx="6606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https://www.brusselstimes.com/news/eu-affairs/145084/motoring-organisations-advise-no-heavy-coats-inside-the-car/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D47A7E-1A5E-48D5-ACC0-C99CFDE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0" y="1091216"/>
            <a:ext cx="7978319" cy="449678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07B8829-2FFD-42F1-AF3C-6FA4A84E3544}"/>
              </a:ext>
            </a:extLst>
          </p:cNvPr>
          <p:cNvSpPr txBox="1"/>
          <p:nvPr/>
        </p:nvSpPr>
        <p:spPr>
          <a:xfrm>
            <a:off x="2928790" y="226204"/>
            <a:ext cx="32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dirty="0"/>
              <a:t>Images utilisées</a:t>
            </a:r>
            <a:endParaRPr lang="fr-FR" sz="1800" b="0" i="0" u="none" strike="noStrike" dirty="0"/>
          </a:p>
        </p:txBody>
      </p:sp>
    </p:spTree>
    <p:extLst>
      <p:ext uri="{BB962C8B-B14F-4D97-AF65-F5344CB8AC3E}">
        <p14:creationId xmlns:p14="http://schemas.microsoft.com/office/powerpoint/2010/main" val="3529014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2DA91B-CFD1-4CAA-9191-F6298B6E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4" y="599440"/>
            <a:ext cx="8609532" cy="4841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E1616D-840D-4127-8E5E-6B90B010723F}"/>
              </a:ext>
            </a:extLst>
          </p:cNvPr>
          <p:cNvSpPr txBox="1"/>
          <p:nvPr/>
        </p:nvSpPr>
        <p:spPr>
          <a:xfrm>
            <a:off x="1016000" y="6258560"/>
            <a:ext cx="740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https://www.ornikar.com/code/cours/circulation/avec-autres-usagers/avertir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23C0AA-949B-482A-BFED-CC5D1F43DAD4}"/>
              </a:ext>
            </a:extLst>
          </p:cNvPr>
          <p:cNvSpPr txBox="1"/>
          <p:nvPr/>
        </p:nvSpPr>
        <p:spPr>
          <a:xfrm>
            <a:off x="2928790" y="226204"/>
            <a:ext cx="32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dirty="0"/>
              <a:t>Images utilisées</a:t>
            </a:r>
            <a:endParaRPr lang="fr-FR" sz="1800" b="0" i="0" u="none" strike="noStrike" dirty="0"/>
          </a:p>
        </p:txBody>
      </p:sp>
    </p:spTree>
    <p:extLst>
      <p:ext uri="{BB962C8B-B14F-4D97-AF65-F5344CB8AC3E}">
        <p14:creationId xmlns:p14="http://schemas.microsoft.com/office/powerpoint/2010/main" val="82579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2AB4942-7693-4122-BCAC-F851C7CE7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38"/>
          <a:stretch/>
        </p:blipFill>
        <p:spPr>
          <a:xfrm>
            <a:off x="354701" y="554509"/>
            <a:ext cx="8434597" cy="552456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F3DCB82-43A7-4444-A664-2BD9D8A9A0A6}"/>
              </a:ext>
            </a:extLst>
          </p:cNvPr>
          <p:cNvSpPr txBox="1"/>
          <p:nvPr/>
        </p:nvSpPr>
        <p:spPr>
          <a:xfrm>
            <a:off x="-85766" y="6211669"/>
            <a:ext cx="949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https://www.auto-moto.com/pratique/reflexes-a-adopter-lorsquon-conduit-nuit-fp-162608.html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0FD629A-781C-4B37-8D8D-F9281C872E79}"/>
              </a:ext>
            </a:extLst>
          </p:cNvPr>
          <p:cNvSpPr txBox="1"/>
          <p:nvPr/>
        </p:nvSpPr>
        <p:spPr>
          <a:xfrm>
            <a:off x="2928790" y="226204"/>
            <a:ext cx="32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dirty="0"/>
              <a:t>Images utilisées</a:t>
            </a:r>
            <a:endParaRPr lang="fr-FR" sz="1800" b="0" i="0" u="none" strike="noStrike" dirty="0"/>
          </a:p>
        </p:txBody>
      </p:sp>
    </p:spTree>
    <p:extLst>
      <p:ext uri="{BB962C8B-B14F-4D97-AF65-F5344CB8AC3E}">
        <p14:creationId xmlns:p14="http://schemas.microsoft.com/office/powerpoint/2010/main" val="228564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584D147-A89D-4E11-99FA-926FC17E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0968FB9-930D-46A1-8230-C673BB4561E7}"/>
              </a:ext>
            </a:extLst>
          </p:cNvPr>
          <p:cNvSpPr txBox="1"/>
          <p:nvPr/>
        </p:nvSpPr>
        <p:spPr>
          <a:xfrm>
            <a:off x="1835797" y="101177"/>
            <a:ext cx="599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 lien entre les décès sur les routes et la fatigue</a:t>
            </a:r>
          </a:p>
          <a:p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918F80-A93A-4D98-81C0-DDB93546EB52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0" name="Espace réservé du numéro de diapositive 10">
            <a:extLst>
              <a:ext uri="{FF2B5EF4-FFF2-40B4-BE49-F238E27FC236}">
                <a16:creationId xmlns:a16="http://schemas.microsoft.com/office/drawing/2014/main" id="{68ECD437-29CC-44A9-B0F1-3C7B4E21809D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3</a:t>
            </a:fld>
            <a:r>
              <a:rPr lang="fr-F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74974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29E20120-D732-4245-8A7E-673CCAF85940}"/>
              </a:ext>
            </a:extLst>
          </p:cNvPr>
          <p:cNvSpPr txBox="1"/>
          <p:nvPr/>
        </p:nvSpPr>
        <p:spPr>
          <a:xfrm>
            <a:off x="1711995" y="83087"/>
            <a:ext cx="7814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                          II 2: Les paramètres choisis </a:t>
            </a:r>
          </a:p>
          <a:p>
            <a:r>
              <a:rPr lang="fr-FR" sz="2000" dirty="0"/>
              <a:t>(Couche de convolution, </a:t>
            </a:r>
            <a:r>
              <a:rPr lang="fr-FR" sz="2000" dirty="0" err="1"/>
              <a:t>Fully-connected</a:t>
            </a:r>
            <a:r>
              <a:rPr lang="fr-FR" sz="2000" dirty="0"/>
              <a:t>, </a:t>
            </a:r>
            <a:r>
              <a:rPr lang="fr-FR" sz="2000" dirty="0" err="1"/>
              <a:t>Batch_size</a:t>
            </a:r>
            <a:r>
              <a:rPr lang="fr-FR" sz="2000" dirty="0"/>
              <a:t>, </a:t>
            </a:r>
            <a:r>
              <a:rPr lang="fr-FR" sz="2000" dirty="0" err="1"/>
              <a:t>Epochs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E3C23A5B-57D0-4695-8ECB-8B04D62883DB}"/>
              </a:ext>
            </a:extLst>
          </p:cNvPr>
          <p:cNvGraphicFramePr>
            <a:graphicFrameLocks noGrp="1"/>
          </p:cNvGraphicFramePr>
          <p:nvPr/>
        </p:nvGraphicFramePr>
        <p:xfrm>
          <a:off x="143123" y="1113090"/>
          <a:ext cx="8821368" cy="1006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425">
                  <a:extLst>
                    <a:ext uri="{9D8B030D-6E8A-4147-A177-3AD203B41FA5}">
                      <a16:colId xmlns:a16="http://schemas.microsoft.com/office/drawing/2014/main" val="135492168"/>
                    </a:ext>
                  </a:extLst>
                </a:gridCol>
                <a:gridCol w="2292259">
                  <a:extLst>
                    <a:ext uri="{9D8B030D-6E8A-4147-A177-3AD203B41FA5}">
                      <a16:colId xmlns:a16="http://schemas.microsoft.com/office/drawing/2014/main" val="3460374175"/>
                    </a:ext>
                  </a:extLst>
                </a:gridCol>
                <a:gridCol w="2205342">
                  <a:extLst>
                    <a:ext uri="{9D8B030D-6E8A-4147-A177-3AD203B41FA5}">
                      <a16:colId xmlns:a16="http://schemas.microsoft.com/office/drawing/2014/main" val="571598040"/>
                    </a:ext>
                  </a:extLst>
                </a:gridCol>
                <a:gridCol w="2205342">
                  <a:extLst>
                    <a:ext uri="{9D8B030D-6E8A-4147-A177-3AD203B41FA5}">
                      <a16:colId xmlns:a16="http://schemas.microsoft.com/office/drawing/2014/main" val="3666901004"/>
                    </a:ext>
                  </a:extLst>
                </a:gridCol>
              </a:tblGrid>
              <a:tr h="1006183">
                <a:tc>
                  <a:txBody>
                    <a:bodyPr/>
                    <a:lstStyle/>
                    <a:p>
                      <a:r>
                        <a:rPr lang="fr-FR" sz="1200" b="0" dirty="0"/>
                        <a:t>Couches de convolution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1</a:t>
                      </a:r>
                      <a:r>
                        <a:rPr lang="fr-FR" sz="1200" b="0" baseline="30000" dirty="0"/>
                        <a:t>re</a:t>
                      </a:r>
                      <a:r>
                        <a:rPr lang="fr-FR" sz="1200" b="0" dirty="0"/>
                        <a:t> couche: 32 filtres de convolution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1</a:t>
                      </a:r>
                      <a:r>
                        <a:rPr lang="fr-FR" sz="1200" b="0" baseline="30000" dirty="0"/>
                        <a:t>re</a:t>
                      </a:r>
                      <a:r>
                        <a:rPr lang="fr-FR" sz="1200" b="0" dirty="0"/>
                        <a:t> couche: 32 filtres de convolution</a:t>
                      </a:r>
                    </a:p>
                    <a:p>
                      <a:r>
                        <a:rPr lang="fr-FR" sz="1200" b="0" dirty="0"/>
                        <a:t>2</a:t>
                      </a:r>
                      <a:r>
                        <a:rPr lang="fr-FR" sz="1200" b="0" baseline="30000" dirty="0"/>
                        <a:t>ème</a:t>
                      </a:r>
                      <a:r>
                        <a:rPr lang="fr-FR" sz="1200" b="0" dirty="0"/>
                        <a:t> couche: 64 filtres de convolution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1</a:t>
                      </a:r>
                      <a:r>
                        <a:rPr lang="fr-FR" sz="1200" b="0" baseline="30000" dirty="0"/>
                        <a:t>re</a:t>
                      </a:r>
                      <a:r>
                        <a:rPr lang="fr-FR" sz="1200" b="0" dirty="0"/>
                        <a:t> couche: 32 filtres</a:t>
                      </a:r>
                    </a:p>
                    <a:p>
                      <a:r>
                        <a:rPr lang="fr-FR" sz="1200" b="0" dirty="0"/>
                        <a:t>2</a:t>
                      </a:r>
                      <a:r>
                        <a:rPr lang="fr-FR" sz="1200" b="0" baseline="30000" dirty="0"/>
                        <a:t>ème</a:t>
                      </a:r>
                      <a:r>
                        <a:rPr lang="fr-FR" sz="1200" b="0" dirty="0"/>
                        <a:t> couche: 32 filtres</a:t>
                      </a:r>
                    </a:p>
                    <a:p>
                      <a:r>
                        <a:rPr lang="fr-FR" sz="1200" b="0" dirty="0"/>
                        <a:t>3</a:t>
                      </a:r>
                      <a:r>
                        <a:rPr lang="fr-FR" sz="1200" b="0" baseline="30000" dirty="0"/>
                        <a:t>ème</a:t>
                      </a:r>
                      <a:r>
                        <a:rPr lang="fr-FR" sz="1200" b="0" dirty="0"/>
                        <a:t> couche: 64 filtres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00727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9876AF05-8905-4632-90B5-65CC95310398}"/>
              </a:ext>
            </a:extLst>
          </p:cNvPr>
          <p:cNvGraphicFramePr>
            <a:graphicFrameLocks noGrp="1"/>
          </p:cNvGraphicFramePr>
          <p:nvPr/>
        </p:nvGraphicFramePr>
        <p:xfrm>
          <a:off x="154113" y="2496799"/>
          <a:ext cx="882136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457">
                  <a:extLst>
                    <a:ext uri="{9D8B030D-6E8A-4147-A177-3AD203B41FA5}">
                      <a16:colId xmlns:a16="http://schemas.microsoft.com/office/drawing/2014/main" val="3839575108"/>
                    </a:ext>
                  </a:extLst>
                </a:gridCol>
                <a:gridCol w="1467582">
                  <a:extLst>
                    <a:ext uri="{9D8B030D-6E8A-4147-A177-3AD203B41FA5}">
                      <a16:colId xmlns:a16="http://schemas.microsoft.com/office/drawing/2014/main" val="2814624458"/>
                    </a:ext>
                  </a:extLst>
                </a:gridCol>
                <a:gridCol w="1467582">
                  <a:extLst>
                    <a:ext uri="{9D8B030D-6E8A-4147-A177-3AD203B41FA5}">
                      <a16:colId xmlns:a16="http://schemas.microsoft.com/office/drawing/2014/main" val="4261395164"/>
                    </a:ext>
                  </a:extLst>
                </a:gridCol>
                <a:gridCol w="1467582">
                  <a:extLst>
                    <a:ext uri="{9D8B030D-6E8A-4147-A177-3AD203B41FA5}">
                      <a16:colId xmlns:a16="http://schemas.microsoft.com/office/drawing/2014/main" val="409226548"/>
                    </a:ext>
                  </a:extLst>
                </a:gridCol>
                <a:gridCol w="1467582">
                  <a:extLst>
                    <a:ext uri="{9D8B030D-6E8A-4147-A177-3AD203B41FA5}">
                      <a16:colId xmlns:a16="http://schemas.microsoft.com/office/drawing/2014/main" val="3805654504"/>
                    </a:ext>
                  </a:extLst>
                </a:gridCol>
                <a:gridCol w="1467582">
                  <a:extLst>
                    <a:ext uri="{9D8B030D-6E8A-4147-A177-3AD203B41FA5}">
                      <a16:colId xmlns:a16="http://schemas.microsoft.com/office/drawing/2014/main" val="72345476"/>
                    </a:ext>
                  </a:extLst>
                </a:gridCol>
              </a:tblGrid>
              <a:tr h="100583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Structure de la couche </a:t>
                      </a:r>
                      <a:r>
                        <a:rPr lang="fr-FR" sz="1200" b="0" i="0" u="none" strike="noStrike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fully-connected</a:t>
                      </a:r>
                      <a:endParaRPr lang="fr-FR" sz="1200" b="0" i="0" u="none" strike="noStrike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200" b="0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 couches cachées: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512 neurones 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: 512 neurones</a:t>
                      </a:r>
                    </a:p>
                    <a:p>
                      <a:pPr rtl="0"/>
                      <a:endParaRPr lang="fr-FR" sz="1200" b="0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200" b="0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 couches cachées: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512 neurones 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: 256 neurones</a:t>
                      </a:r>
                    </a:p>
                    <a:p>
                      <a:pPr rtl="0"/>
                      <a:endParaRPr lang="fr-FR" sz="1200" b="0" i="0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200" b="0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 couches cachées: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256 neurones 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: 256 neurones</a:t>
                      </a:r>
                    </a:p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200" b="0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 couches cachées: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512 neurones 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: 256 neurones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128 neurones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64 neurones</a:t>
                      </a:r>
                    </a:p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200" b="0" i="0" u="none" strike="noStrike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 couches cachées: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256 neurones 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: 256 neurones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128 neurones</a:t>
                      </a:r>
                    </a:p>
                    <a:p>
                      <a:pPr rtl="0"/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fr-FR" sz="1200" b="0" i="0" u="none" strike="noStrike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ème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 128 neurones</a:t>
                      </a:r>
                    </a:p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2898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1CD2A53-59A2-4838-83E3-151EFC882F3B}"/>
              </a:ext>
            </a:extLst>
          </p:cNvPr>
          <p:cNvGraphicFramePr>
            <a:graphicFrameLocks noGrp="1"/>
          </p:cNvGraphicFramePr>
          <p:nvPr/>
        </p:nvGraphicFramePr>
        <p:xfrm>
          <a:off x="154113" y="4135968"/>
          <a:ext cx="8810375" cy="57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075">
                  <a:extLst>
                    <a:ext uri="{9D8B030D-6E8A-4147-A177-3AD203B41FA5}">
                      <a16:colId xmlns:a16="http://schemas.microsoft.com/office/drawing/2014/main" val="2126579354"/>
                    </a:ext>
                  </a:extLst>
                </a:gridCol>
                <a:gridCol w="1762075">
                  <a:extLst>
                    <a:ext uri="{9D8B030D-6E8A-4147-A177-3AD203B41FA5}">
                      <a16:colId xmlns:a16="http://schemas.microsoft.com/office/drawing/2014/main" val="81064831"/>
                    </a:ext>
                  </a:extLst>
                </a:gridCol>
                <a:gridCol w="1762075">
                  <a:extLst>
                    <a:ext uri="{9D8B030D-6E8A-4147-A177-3AD203B41FA5}">
                      <a16:colId xmlns:a16="http://schemas.microsoft.com/office/drawing/2014/main" val="3857072605"/>
                    </a:ext>
                  </a:extLst>
                </a:gridCol>
                <a:gridCol w="1762075">
                  <a:extLst>
                    <a:ext uri="{9D8B030D-6E8A-4147-A177-3AD203B41FA5}">
                      <a16:colId xmlns:a16="http://schemas.microsoft.com/office/drawing/2014/main" val="1634981729"/>
                    </a:ext>
                  </a:extLst>
                </a:gridCol>
                <a:gridCol w="1762075">
                  <a:extLst>
                    <a:ext uri="{9D8B030D-6E8A-4147-A177-3AD203B41FA5}">
                      <a16:colId xmlns:a16="http://schemas.microsoft.com/office/drawing/2014/main" val="3942469263"/>
                    </a:ext>
                  </a:extLst>
                </a:gridCol>
              </a:tblGrid>
              <a:tr h="573170">
                <a:tc>
                  <a:txBody>
                    <a:bodyPr/>
                    <a:lstStyle/>
                    <a:p>
                      <a:r>
                        <a:rPr lang="fr-FR" sz="1200" b="0" dirty="0" err="1"/>
                        <a:t>Batch_size</a:t>
                      </a:r>
                      <a:endParaRPr lang="fr-FR" sz="1200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16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144652"/>
                  </a:ext>
                </a:extLst>
              </a:tr>
            </a:tbl>
          </a:graphicData>
        </a:graphic>
      </p:graphicFrame>
      <p:graphicFrame>
        <p:nvGraphicFramePr>
          <p:cNvPr id="12" name="Tableau 12">
            <a:extLst>
              <a:ext uri="{FF2B5EF4-FFF2-40B4-BE49-F238E27FC236}">
                <a16:creationId xmlns:a16="http://schemas.microsoft.com/office/drawing/2014/main" id="{F40F3475-9195-45A2-88C8-9AC5CAD7314B}"/>
              </a:ext>
            </a:extLst>
          </p:cNvPr>
          <p:cNvGraphicFramePr>
            <a:graphicFrameLocks noGrp="1"/>
          </p:cNvGraphicFramePr>
          <p:nvPr/>
        </p:nvGraphicFramePr>
        <p:xfrm>
          <a:off x="154113" y="5133891"/>
          <a:ext cx="8810374" cy="44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471">
                  <a:extLst>
                    <a:ext uri="{9D8B030D-6E8A-4147-A177-3AD203B41FA5}">
                      <a16:colId xmlns:a16="http://schemas.microsoft.com/office/drawing/2014/main" val="1637175248"/>
                    </a:ext>
                  </a:extLst>
                </a:gridCol>
                <a:gridCol w="662416">
                  <a:extLst>
                    <a:ext uri="{9D8B030D-6E8A-4147-A177-3AD203B41FA5}">
                      <a16:colId xmlns:a16="http://schemas.microsoft.com/office/drawing/2014/main" val="2453572326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770499516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249863935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830926661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1413736372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3377052211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3433049581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291968103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821788078"/>
                    </a:ext>
                  </a:extLst>
                </a:gridCol>
                <a:gridCol w="800943">
                  <a:extLst>
                    <a:ext uri="{9D8B030D-6E8A-4147-A177-3AD203B41FA5}">
                      <a16:colId xmlns:a16="http://schemas.microsoft.com/office/drawing/2014/main" val="4168346990"/>
                    </a:ext>
                  </a:extLst>
                </a:gridCol>
              </a:tblGrid>
              <a:tr h="440635">
                <a:tc>
                  <a:txBody>
                    <a:bodyPr/>
                    <a:lstStyle/>
                    <a:p>
                      <a:r>
                        <a:rPr lang="fr-FR" sz="1200" b="0" dirty="0" err="1">
                          <a:solidFill>
                            <a:schemeClr val="tx1"/>
                          </a:solidFill>
                        </a:rPr>
                        <a:t>Epochs</a:t>
                      </a:r>
                      <a:endParaRPr lang="fr-F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dirty="0"/>
                        <a:t>10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91597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7C742E32-1546-441A-8999-1CECD81E2B3D}"/>
              </a:ext>
            </a:extLst>
          </p:cNvPr>
          <p:cNvSpPr txBox="1"/>
          <p:nvPr/>
        </p:nvSpPr>
        <p:spPr>
          <a:xfrm>
            <a:off x="173620" y="91572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5" name="Espace réservé du numéro de diapositive 10">
            <a:extLst>
              <a:ext uri="{FF2B5EF4-FFF2-40B4-BE49-F238E27FC236}">
                <a16:creationId xmlns:a16="http://schemas.microsoft.com/office/drawing/2014/main" id="{9006156A-06D7-4284-BB6D-0968AC52EB7D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30</a:t>
            </a:fld>
            <a:r>
              <a:rPr lang="fr-FR"/>
              <a:t>/21</a:t>
            </a:r>
            <a:endParaRPr lang="fr-FR" dirty="0"/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CC3FCE26-3615-41D9-ACE9-8EF41D4798FC}"/>
              </a:ext>
            </a:extLst>
          </p:cNvPr>
          <p:cNvGraphicFramePr/>
          <p:nvPr/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45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66821C6-87E3-4769-94EC-D803D5301748}"/>
              </a:ext>
            </a:extLst>
          </p:cNvPr>
          <p:cNvSpPr txBox="1"/>
          <p:nvPr/>
        </p:nvSpPr>
        <p:spPr>
          <a:xfrm>
            <a:off x="1927399" y="45281"/>
            <a:ext cx="598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/>
            <a:r>
              <a:rPr lang="fr-FR" sz="2000" b="0" i="0" u="none" strike="noStrike" dirty="0"/>
              <a:t>Problématique : Comment faire comprendre à une voiture que son conducteur est somnolent ?</a:t>
            </a:r>
          </a:p>
          <a:p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EC95BA-E4BC-4666-809B-245B5547504B}"/>
              </a:ext>
            </a:extLst>
          </p:cNvPr>
          <p:cNvSpPr txBox="1"/>
          <p:nvPr/>
        </p:nvSpPr>
        <p:spPr>
          <a:xfrm>
            <a:off x="1636722" y="865002"/>
            <a:ext cx="58705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fr-FR" b="0" i="0" u="none" strike="noStrike" dirty="0"/>
              <a:t>Plan :</a:t>
            </a:r>
          </a:p>
          <a:p>
            <a:pPr marR="0"/>
            <a:endParaRPr lang="fr-FR" b="0" i="0" u="none" strike="noStrike" baseline="0" dirty="0"/>
          </a:p>
          <a:p>
            <a:pPr marR="0"/>
            <a:r>
              <a:rPr lang="fr-FR" b="0" i="0" u="none" strike="noStrike" baseline="0" dirty="0"/>
              <a:t>	Introduction : Présentation des deux méthodes traitées</a:t>
            </a:r>
          </a:p>
          <a:p>
            <a:pPr marR="0"/>
            <a:endParaRPr lang="fr-FR" b="0" i="0" u="none" strike="noStrike" baseline="0" dirty="0"/>
          </a:p>
          <a:p>
            <a:pPr marR="0"/>
            <a:r>
              <a:rPr lang="fr-FR" b="0" i="0" u="none" strike="noStrike" baseline="0" dirty="0"/>
              <a:t>	I : La méthode cardiaque</a:t>
            </a:r>
          </a:p>
          <a:p>
            <a:pPr marR="0"/>
            <a:r>
              <a:rPr lang="fr-FR" b="0" i="0" u="none" strike="noStrike" baseline="0" dirty="0"/>
              <a:t>		1° Le principe de la méthode</a:t>
            </a:r>
          </a:p>
          <a:p>
            <a:pPr marR="0"/>
            <a:r>
              <a:rPr lang="fr-FR" b="0" i="0" u="none" strike="noStrike" baseline="0" dirty="0"/>
              <a:t>		2° L’étude du filtre passe-bas d’ordre 2</a:t>
            </a:r>
          </a:p>
          <a:p>
            <a:pPr marR="0"/>
            <a:r>
              <a:rPr lang="fr-FR" b="0" i="0" u="none" strike="noStrike" baseline="0" dirty="0"/>
              <a:t>		3° Les acquisitions et leur analyse</a:t>
            </a:r>
          </a:p>
          <a:p>
            <a:pPr marR="0"/>
            <a:r>
              <a:rPr lang="fr-FR" b="1" dirty="0"/>
              <a:t> 			</a:t>
            </a:r>
            <a:endParaRPr lang="fr-FR" b="0" i="0" u="none" strike="noStrike" baseline="0" dirty="0"/>
          </a:p>
          <a:p>
            <a:pPr marR="0"/>
            <a:r>
              <a:rPr lang="fr-FR" b="0" i="0" u="none" strike="noStrike" baseline="0" dirty="0"/>
              <a:t>	II : La méthode informatique</a:t>
            </a:r>
          </a:p>
          <a:p>
            <a:pPr marR="0"/>
            <a:r>
              <a:rPr lang="fr-FR" b="0" i="0" u="none" strike="noStrike" baseline="0" dirty="0"/>
              <a:t>		1° Le principe de la méthode</a:t>
            </a:r>
          </a:p>
          <a:p>
            <a:pPr marR="0"/>
            <a:r>
              <a:rPr lang="fr-FR" b="0" i="0" u="none" strike="noStrike" baseline="0" dirty="0"/>
              <a:t>		2° Les paramètres choisis</a:t>
            </a:r>
          </a:p>
          <a:p>
            <a:pPr marR="0"/>
            <a:r>
              <a:rPr lang="fr-FR" b="0" i="0" u="none" strike="noStrike" baseline="0" dirty="0"/>
              <a:t>		3° Les résultats de l’entraînement</a:t>
            </a:r>
          </a:p>
          <a:p>
            <a:pPr marR="0"/>
            <a:r>
              <a:rPr lang="fr-FR" b="0" i="0" u="none" strike="noStrike" baseline="0" dirty="0"/>
              <a:t>		4° Application avec une webcam</a:t>
            </a:r>
          </a:p>
          <a:p>
            <a:pPr marR="0"/>
            <a:endParaRPr lang="fr-FR" b="0" i="0" u="none" strike="noStrike" baseline="0" dirty="0"/>
          </a:p>
          <a:p>
            <a:pPr marR="0"/>
            <a:r>
              <a:rPr lang="fr-FR" b="0" i="0" u="none" strike="noStrike" baseline="0" dirty="0"/>
              <a:t>	III : Les limites des méthodes</a:t>
            </a:r>
          </a:p>
          <a:p>
            <a:pPr marR="0"/>
            <a:r>
              <a:rPr lang="fr-FR" b="0" i="0" u="none" strike="noStrike" baseline="0" dirty="0"/>
              <a:t>		1° Les limites de la méthode cardiaque</a:t>
            </a:r>
          </a:p>
          <a:p>
            <a:pPr marR="0"/>
            <a:r>
              <a:rPr lang="fr-FR" b="0" i="0" u="none" strike="noStrike" baseline="0" dirty="0"/>
              <a:t>		2° Les limites de la méthode informatique 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024E7A-D797-4953-AECB-08C40C16C71F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9" name="Espace réservé du numéro de diapositive 10">
            <a:extLst>
              <a:ext uri="{FF2B5EF4-FFF2-40B4-BE49-F238E27FC236}">
                <a16:creationId xmlns:a16="http://schemas.microsoft.com/office/drawing/2014/main" id="{E6A76889-5121-4597-8EBE-06C56BB7871B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4</a:t>
            </a:fld>
            <a:r>
              <a:rPr lang="fr-F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56975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C971ED1C-F205-4B91-8214-AB226F3D8DA3}"/>
              </a:ext>
            </a:extLst>
          </p:cNvPr>
          <p:cNvSpPr txBox="1"/>
          <p:nvPr/>
        </p:nvSpPr>
        <p:spPr>
          <a:xfrm>
            <a:off x="2111977" y="0"/>
            <a:ext cx="47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Deux méthodes pour détecter la fatigue</a:t>
            </a:r>
          </a:p>
          <a:p>
            <a:endParaRPr lang="fr-FR" sz="2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C4B9FE9-A269-4A10-BE96-AE859047B3C4}"/>
              </a:ext>
            </a:extLst>
          </p:cNvPr>
          <p:cNvSpPr txBox="1"/>
          <p:nvPr/>
        </p:nvSpPr>
        <p:spPr>
          <a:xfrm>
            <a:off x="0" y="540763"/>
            <a:ext cx="535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1° La baisse de la fréquence cardiaque pendant le sommeil</a:t>
            </a:r>
          </a:p>
          <a:p>
            <a:endParaRPr lang="fr-FR" sz="16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69E321F-0BCC-47CF-9955-F12A041818A6}"/>
              </a:ext>
            </a:extLst>
          </p:cNvPr>
          <p:cNvSpPr txBox="1"/>
          <p:nvPr/>
        </p:nvSpPr>
        <p:spPr>
          <a:xfrm>
            <a:off x="-2" y="5244688"/>
            <a:ext cx="271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/>
              <a:t>2° Le fermement des yeux</a:t>
            </a:r>
          </a:p>
          <a:p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4731D55-BD7C-4133-B3AA-F80699FEE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 l="-369" t="20431" r="15926" b="46815"/>
          <a:stretch/>
        </p:blipFill>
        <p:spPr>
          <a:xfrm>
            <a:off x="-147438" y="2835027"/>
            <a:ext cx="9291438" cy="20271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6C8A0E-8C1E-469F-B577-D8C14DEF787A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3" name="Espace réservé du numéro de diapositive 10">
            <a:extLst>
              <a:ext uri="{FF2B5EF4-FFF2-40B4-BE49-F238E27FC236}">
                <a16:creationId xmlns:a16="http://schemas.microsoft.com/office/drawing/2014/main" id="{87C2EB96-9195-4111-9661-D8F1BBA82B39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5</a:t>
            </a:fld>
            <a:r>
              <a:rPr lang="fr-FR" dirty="0"/>
              <a:t>/20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CFA594-3B34-4888-9328-38A34FB87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 t="19190" r="15630" b="47379"/>
          <a:stretch/>
        </p:blipFill>
        <p:spPr>
          <a:xfrm>
            <a:off x="-2" y="842437"/>
            <a:ext cx="9144002" cy="2038046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4E337AD-B9B9-4171-ADE5-C8CBEDB4BF9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50000" contrast="20000"/>
          </a:blip>
          <a:stretch>
            <a:fillRect/>
          </a:stretch>
        </p:blipFill>
        <p:spPr>
          <a:xfrm>
            <a:off x="5335329" y="4924783"/>
            <a:ext cx="1549256" cy="154925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6D1A155-D5D4-430D-BFB9-6C2A812A9E8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50000" contrast="20000"/>
          </a:blip>
          <a:stretch>
            <a:fillRect/>
          </a:stretch>
        </p:blipFill>
        <p:spPr>
          <a:xfrm>
            <a:off x="3003776" y="4924783"/>
            <a:ext cx="1549256" cy="15492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CA571A-4258-4A44-AC2A-7413B6E1A8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65712" t="20194"/>
          <a:stretch/>
        </p:blipFill>
        <p:spPr>
          <a:xfrm>
            <a:off x="6225792" y="858071"/>
            <a:ext cx="1818613" cy="5655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66F15D-D528-4222-9A73-17A468C008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-32045" t="-5184" r="79645" b="5184"/>
          <a:stretch/>
        </p:blipFill>
        <p:spPr>
          <a:xfrm>
            <a:off x="6315965" y="795486"/>
            <a:ext cx="2779312" cy="7087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3A8F85-47C4-4DD9-BC5F-07D8D8826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67538" t="19766" r="5116" b="-1"/>
          <a:stretch/>
        </p:blipFill>
        <p:spPr>
          <a:xfrm>
            <a:off x="6218282" y="2865782"/>
            <a:ext cx="1671321" cy="6848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607D85-7CC9-4BD8-959A-17C3A5EBCE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t="-1" r="80587" b="20055"/>
          <a:stretch/>
        </p:blipFill>
        <p:spPr>
          <a:xfrm>
            <a:off x="7889603" y="2865568"/>
            <a:ext cx="1186445" cy="6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29FD9F3-D716-4F69-BAF8-FB4CBE7BBF39}"/>
              </a:ext>
            </a:extLst>
          </p:cNvPr>
          <p:cNvSpPr txBox="1"/>
          <p:nvPr/>
        </p:nvSpPr>
        <p:spPr>
          <a:xfrm>
            <a:off x="2330190" y="0"/>
            <a:ext cx="4649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 1: Principe de la méthode cardiaque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8AC064-0188-4235-8AB8-B7F82FB2885C}"/>
              </a:ext>
            </a:extLst>
          </p:cNvPr>
          <p:cNvSpPr txBox="1"/>
          <p:nvPr/>
        </p:nvSpPr>
        <p:spPr>
          <a:xfrm>
            <a:off x="39524" y="3244393"/>
            <a:ext cx="4581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sz="1600" b="0" i="0" u="none" strike="noStrike" dirty="0"/>
              <a:t>2° Appliquer un filtre passe-bas d’ordre 2 dont</a:t>
            </a:r>
            <a:endParaRPr lang="fr-FR" sz="1600" dirty="0"/>
          </a:p>
          <a:p>
            <a:pPr marR="0" algn="ctr" rtl="0"/>
            <a:r>
              <a:rPr lang="fr-FR" sz="1600" dirty="0"/>
              <a:t>la f</a:t>
            </a:r>
            <a:r>
              <a:rPr lang="fr-FR" sz="1600" b="0" i="0" u="none" strike="noStrike" dirty="0"/>
              <a:t>réque</a:t>
            </a:r>
            <a:r>
              <a:rPr lang="fr-FR" sz="1600" dirty="0"/>
              <a:t>nce de coupure est 4 Hz.</a:t>
            </a:r>
            <a:endParaRPr lang="fr-FR" sz="1600" b="0" i="0" u="none" strike="noStrik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624153-E573-4349-BDE6-314D4C5212AA}"/>
              </a:ext>
            </a:extLst>
          </p:cNvPr>
          <p:cNvSpPr txBox="1"/>
          <p:nvPr/>
        </p:nvSpPr>
        <p:spPr>
          <a:xfrm>
            <a:off x="-126915" y="4699526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sz="1600" b="0" i="0" u="none" strike="noStrike" dirty="0"/>
              <a:t>3° Grâce à une analyse de Fourier faite par </a:t>
            </a:r>
            <a:r>
              <a:rPr lang="fr-FR" sz="1600" b="0" i="0" u="none" strike="noStrike" dirty="0" err="1"/>
              <a:t>Latis</a:t>
            </a:r>
            <a:r>
              <a:rPr lang="fr-FR" sz="1600" b="0" i="0" u="none" strike="noStrike" dirty="0"/>
              <a:t>-Pro,</a:t>
            </a:r>
            <a:r>
              <a:rPr lang="fr-FR" sz="1600" b="0" i="0" u="none" strike="noStrike" baseline="0" dirty="0"/>
              <a:t> déterminer la fréquence cardiaque.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E4B347-1E33-4FB9-8E4A-7A944202A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3299" t="7291" b="18444"/>
          <a:stretch/>
        </p:blipFill>
        <p:spPr>
          <a:xfrm>
            <a:off x="4357396" y="3587372"/>
            <a:ext cx="4806792" cy="2224309"/>
          </a:xfrm>
          <a:prstGeom prst="rect">
            <a:avLst/>
          </a:prstGeom>
        </p:spPr>
      </p:pic>
      <p:pic>
        <p:nvPicPr>
          <p:cNvPr id="3" name="Image 2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1DF1B991-F293-4D15-8D5C-D936B1654C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t="21125" r="12850" b="15424"/>
          <a:stretch/>
        </p:blipFill>
        <p:spPr>
          <a:xfrm>
            <a:off x="173620" y="593543"/>
            <a:ext cx="5466141" cy="25375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E7D714-EE31-4E62-808A-438D1E66D057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4" name="Espace réservé du numéro de diapositive 10">
            <a:extLst>
              <a:ext uri="{FF2B5EF4-FFF2-40B4-BE49-F238E27FC236}">
                <a16:creationId xmlns:a16="http://schemas.microsoft.com/office/drawing/2014/main" id="{8AA7A925-3930-44FA-B1BC-96C85F24D859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6</a:t>
            </a:fld>
            <a:r>
              <a:rPr lang="fr-FR" dirty="0"/>
              <a:t>/20</a:t>
            </a:r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BCD76356-B241-47A7-9B40-EF74B0939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92661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096BD8D7-B95E-49AE-854A-67C09A29F798}"/>
              </a:ext>
            </a:extLst>
          </p:cNvPr>
          <p:cNvSpPr txBox="1"/>
          <p:nvPr/>
        </p:nvSpPr>
        <p:spPr>
          <a:xfrm>
            <a:off x="5974990" y="593543"/>
            <a:ext cx="31690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fr-FR" sz="1600" b="0" i="0" u="none" strike="noStrike" dirty="0"/>
              <a:t>1° Acquérir le signal cardiaque</a:t>
            </a:r>
          </a:p>
          <a:p>
            <a:pPr marR="0" algn="ctr" rtl="0"/>
            <a:r>
              <a:rPr lang="fr-FR" sz="1600" b="0" i="0" u="none" strike="noStrike" dirty="0"/>
              <a:t> au niveau du cœur</a:t>
            </a:r>
          </a:p>
          <a:p>
            <a:pPr marR="0" algn="ctr" rtl="0"/>
            <a:r>
              <a:rPr lang="fr-FR" sz="1600" b="0" i="0" u="none" strike="noStrike" baseline="0" dirty="0"/>
              <a:t>-POLAR H10</a:t>
            </a:r>
          </a:p>
          <a:p>
            <a:pPr marR="0" algn="ctr" rtl="0"/>
            <a:r>
              <a:rPr lang="fr-FR" sz="1600" dirty="0"/>
              <a:t>-</a:t>
            </a:r>
            <a:r>
              <a:rPr lang="fr-FR" sz="1600" b="0" i="0" u="none" strike="noStrike" baseline="0" dirty="0" err="1"/>
              <a:t>ECGLogger</a:t>
            </a:r>
            <a:r>
              <a:rPr lang="fr-FR" sz="1600" b="0" i="0" u="none" strike="noStrike" baseline="0" dirty="0"/>
              <a:t> </a:t>
            </a:r>
          </a:p>
          <a:p>
            <a:pPr marR="0" algn="ctr" rtl="0"/>
            <a:r>
              <a:rPr lang="fr-FR" sz="1600" dirty="0"/>
              <a:t>-</a:t>
            </a:r>
            <a:r>
              <a:rPr lang="fr-FR" sz="1600" b="0" i="0" u="none" strike="noStrike" baseline="0" dirty="0" err="1"/>
              <a:t>Latis</a:t>
            </a:r>
            <a:r>
              <a:rPr lang="fr-FR" sz="1600" b="0" i="0" u="none" strike="noStrike" baseline="0" dirty="0"/>
              <a:t>-Pro.</a:t>
            </a:r>
            <a:r>
              <a:rPr lang="fr-FR" sz="1600" b="0" i="0" u="none" strike="noStrike" dirty="0"/>
              <a:t> </a:t>
            </a:r>
            <a:endParaRPr lang="fr-FR" sz="1600" dirty="0"/>
          </a:p>
          <a:p>
            <a:pPr marR="0" algn="ctr" rtl="0"/>
            <a:endParaRPr lang="fr-FR" sz="1600" b="0" i="0" u="none" strike="noStrike" baseline="0" dirty="0"/>
          </a:p>
          <a:p>
            <a:pPr marR="0" algn="ctr" rtl="0"/>
            <a:r>
              <a:rPr lang="fr-FR" sz="1600" dirty="0"/>
              <a:t>C</a:t>
            </a:r>
            <a:r>
              <a:rPr lang="fr-FR" sz="1600" b="0" i="0" u="none" strike="noStrike" baseline="0" dirty="0"/>
              <a:t>aractéristiques des signaux: </a:t>
            </a:r>
            <a:r>
              <a:rPr lang="el-GR" sz="1600" i="0" dirty="0">
                <a:effectLst/>
              </a:rPr>
              <a:t> </a:t>
            </a:r>
            <a:endParaRPr lang="fr-FR" sz="1600" i="0" dirty="0">
              <a:effectLst/>
            </a:endParaRPr>
          </a:p>
          <a:p>
            <a:pPr marR="0" algn="ctr" rtl="0"/>
            <a:r>
              <a:rPr lang="fr-FR" sz="1600" dirty="0"/>
              <a:t>-</a:t>
            </a:r>
            <a:r>
              <a:rPr lang="el-GR" sz="1600" i="0" dirty="0">
                <a:effectLst/>
              </a:rPr>
              <a:t>Δ</a:t>
            </a:r>
            <a:r>
              <a:rPr lang="fr-FR" sz="1600" i="0" dirty="0">
                <a:effectLst/>
              </a:rPr>
              <a:t>t= 10 s </a:t>
            </a:r>
          </a:p>
          <a:p>
            <a:pPr marR="0" algn="ctr" rtl="0"/>
            <a:r>
              <a:rPr lang="fr-FR" sz="1600" dirty="0"/>
              <a:t>-</a:t>
            </a:r>
            <a:r>
              <a:rPr lang="fr-FR" sz="1600" i="0" dirty="0">
                <a:effectLst/>
              </a:rPr>
              <a:t>Te=7 ms</a:t>
            </a:r>
            <a:endParaRPr lang="fr-FR" sz="1600" i="0" u="none" strike="noStrike" baseline="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1732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BD0DDD2D-12DB-4EE3-AB4E-23E61D3283B8}"/>
              </a:ext>
            </a:extLst>
          </p:cNvPr>
          <p:cNvSpPr txBox="1"/>
          <p:nvPr/>
        </p:nvSpPr>
        <p:spPr>
          <a:xfrm>
            <a:off x="2222888" y="0"/>
            <a:ext cx="531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 2: Étude du filtre passe-bas d’ordre 2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2D2A5D-C91B-4957-9E7B-E1CA94AC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 b="16288"/>
          <a:stretch/>
        </p:blipFill>
        <p:spPr>
          <a:xfrm>
            <a:off x="2461189" y="453878"/>
            <a:ext cx="4564802" cy="230245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2C1DD83-AC82-45F5-8FAA-24F5478E69C8}"/>
              </a:ext>
            </a:extLst>
          </p:cNvPr>
          <p:cNvCxnSpPr>
            <a:cxnSpLocks/>
          </p:cNvCxnSpPr>
          <p:nvPr/>
        </p:nvCxnSpPr>
        <p:spPr>
          <a:xfrm flipV="1">
            <a:off x="2544205" y="1246923"/>
            <a:ext cx="0" cy="131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7B300E0-AF91-4F85-9646-AB5685652EFA}"/>
              </a:ext>
            </a:extLst>
          </p:cNvPr>
          <p:cNvSpPr txBox="1"/>
          <p:nvPr/>
        </p:nvSpPr>
        <p:spPr>
          <a:xfrm>
            <a:off x="2049696" y="1734344"/>
            <a:ext cx="36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U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8B3C4B-8434-4A9E-ABEA-99273E8B609F}"/>
              </a:ext>
            </a:extLst>
          </p:cNvPr>
          <p:cNvSpPr txBox="1"/>
          <p:nvPr/>
        </p:nvSpPr>
        <p:spPr>
          <a:xfrm>
            <a:off x="7336896" y="1097282"/>
            <a:ext cx="165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R1=R2=R</a:t>
            </a:r>
          </a:p>
          <a:p>
            <a:r>
              <a:rPr lang="fr-FR" dirty="0"/>
              <a:t>C1=C2=C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BD6B6A-EE57-479D-88B4-6753FB361D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5812" t="17493" r="8454" b="6617"/>
          <a:stretch/>
        </p:blipFill>
        <p:spPr>
          <a:xfrm>
            <a:off x="619403" y="3058159"/>
            <a:ext cx="7959012" cy="11989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24441A-0E47-4EE9-A15C-D4DCCEBAD5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3983" t="54112" r="1576"/>
          <a:stretch/>
        </p:blipFill>
        <p:spPr>
          <a:xfrm>
            <a:off x="619403" y="4257086"/>
            <a:ext cx="7959012" cy="96047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63F0EC5-355E-4C6C-ABA1-AAFFCB3496BC}"/>
              </a:ext>
            </a:extLst>
          </p:cNvPr>
          <p:cNvSpPr txBox="1"/>
          <p:nvPr/>
        </p:nvSpPr>
        <p:spPr>
          <a:xfrm>
            <a:off x="3882002" y="1724442"/>
            <a:ext cx="60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U</a:t>
            </a:r>
            <a:r>
              <a:rPr lang="fr-FR" sz="1100" dirty="0">
                <a:solidFill>
                  <a:schemeClr val="bg1"/>
                </a:solidFill>
              </a:rPr>
              <a:t>C1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F934999-DEF1-496A-847A-49CA8F3F2BE0}"/>
              </a:ext>
            </a:extLst>
          </p:cNvPr>
          <p:cNvCxnSpPr>
            <a:cxnSpLocks/>
          </p:cNvCxnSpPr>
          <p:nvPr/>
        </p:nvCxnSpPr>
        <p:spPr>
          <a:xfrm flipV="1">
            <a:off x="4322205" y="1287563"/>
            <a:ext cx="0" cy="131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17F3F60-B2FD-479A-938C-EC8B1336ECB1}"/>
              </a:ext>
            </a:extLst>
          </p:cNvPr>
          <p:cNvCxnSpPr>
            <a:cxnSpLocks/>
          </p:cNvCxnSpPr>
          <p:nvPr/>
        </p:nvCxnSpPr>
        <p:spPr>
          <a:xfrm flipV="1">
            <a:off x="6171325" y="1246923"/>
            <a:ext cx="0" cy="131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43FA01C2-3200-4C7A-A226-6E5FE30AC7F1}"/>
              </a:ext>
            </a:extLst>
          </p:cNvPr>
          <p:cNvSpPr txBox="1"/>
          <p:nvPr/>
        </p:nvSpPr>
        <p:spPr>
          <a:xfrm>
            <a:off x="5710802" y="1704122"/>
            <a:ext cx="602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U</a:t>
            </a:r>
            <a:r>
              <a:rPr lang="fr-FR" sz="1100" dirty="0">
                <a:solidFill>
                  <a:schemeClr val="bg1"/>
                </a:solidFill>
              </a:rPr>
              <a:t>C2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CE9CF3-B212-46D9-8798-3149BF767FF3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8" name="Espace réservé du numéro de diapositive 10">
            <a:extLst>
              <a:ext uri="{FF2B5EF4-FFF2-40B4-BE49-F238E27FC236}">
                <a16:creationId xmlns:a16="http://schemas.microsoft.com/office/drawing/2014/main" id="{83CFD16E-6BCC-48B1-A528-7501839289FF}"/>
              </a:ext>
            </a:extLst>
          </p:cNvPr>
          <p:cNvSpPr txBox="1">
            <a:spLocks/>
          </p:cNvSpPr>
          <p:nvPr/>
        </p:nvSpPr>
        <p:spPr>
          <a:xfrm>
            <a:off x="84369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7</a:t>
            </a:fld>
            <a:r>
              <a:rPr lang="fr-FR" dirty="0"/>
              <a:t>/20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3741DA76-37A4-4127-BDAB-CF9BCC2F4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96395"/>
              </p:ext>
            </p:extLst>
          </p:nvPr>
        </p:nvGraphicFramePr>
        <p:xfrm>
          <a:off x="568960" y="6390844"/>
          <a:ext cx="7802880" cy="45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1109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5E4FB89-8657-46F6-91F7-51A36B8F9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973" t="3120" r="1075" b="52415"/>
          <a:stretch/>
        </p:blipFill>
        <p:spPr>
          <a:xfrm>
            <a:off x="968400" y="441483"/>
            <a:ext cx="7662944" cy="19972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C87B083-2E28-4CFC-9E2A-1D397D87F331}"/>
              </a:ext>
            </a:extLst>
          </p:cNvPr>
          <p:cNvSpPr txBox="1"/>
          <p:nvPr/>
        </p:nvSpPr>
        <p:spPr>
          <a:xfrm>
            <a:off x="2573999" y="0"/>
            <a:ext cx="442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 3 a: Signal directement sur la peau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A2926CE-93FF-4325-BBB7-808188616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089" t="6347" r="1" b="3782"/>
          <a:stretch/>
        </p:blipFill>
        <p:spPr>
          <a:xfrm>
            <a:off x="968400" y="2420114"/>
            <a:ext cx="7662944" cy="23537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FDF9EA-7490-4832-A3DB-4BCD5E0C2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2422" t="50529" r="2024" b="3877"/>
          <a:stretch/>
        </p:blipFill>
        <p:spPr>
          <a:xfrm>
            <a:off x="968400" y="4767839"/>
            <a:ext cx="7662944" cy="20993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B2F8FD6-1BC9-4121-9D0C-AD7F77515165}"/>
              </a:ext>
            </a:extLst>
          </p:cNvPr>
          <p:cNvSpPr txBox="1"/>
          <p:nvPr/>
        </p:nvSpPr>
        <p:spPr>
          <a:xfrm>
            <a:off x="51880" y="1050052"/>
            <a:ext cx="91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Signal </a:t>
            </a:r>
          </a:p>
          <a:p>
            <a:r>
              <a:rPr lang="fr-FR" sz="1600" dirty="0"/>
              <a:t>obtenu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2695A8-66BC-4F70-B7D4-BABFF88634EF}"/>
              </a:ext>
            </a:extLst>
          </p:cNvPr>
          <p:cNvSpPr txBox="1"/>
          <p:nvPr/>
        </p:nvSpPr>
        <p:spPr>
          <a:xfrm>
            <a:off x="50400" y="3290976"/>
            <a:ext cx="126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Zoom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D75423-77FE-4F2A-9F0F-3B0E953991F6}"/>
              </a:ext>
            </a:extLst>
          </p:cNvPr>
          <p:cNvSpPr txBox="1"/>
          <p:nvPr/>
        </p:nvSpPr>
        <p:spPr>
          <a:xfrm>
            <a:off x="50399" y="5218705"/>
            <a:ext cx="1461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Analyse</a:t>
            </a:r>
          </a:p>
          <a:p>
            <a:r>
              <a:rPr lang="fr-FR" sz="1600" dirty="0"/>
              <a:t>de</a:t>
            </a:r>
          </a:p>
          <a:p>
            <a:r>
              <a:rPr lang="fr-FR" sz="1600" dirty="0"/>
              <a:t>Fourier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0AC5414-9825-4F5C-AC7C-F0D3330A34E6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7" name="Espace réservé du numéro de diapositive 10">
            <a:extLst>
              <a:ext uri="{FF2B5EF4-FFF2-40B4-BE49-F238E27FC236}">
                <a16:creationId xmlns:a16="http://schemas.microsoft.com/office/drawing/2014/main" id="{55F0D5CC-6D02-4852-9788-98D3F7CAB216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8</a:t>
            </a:fld>
            <a:r>
              <a:rPr lang="fr-F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52447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FC1A29A-E5A9-443E-A147-2BEE4533156E}"/>
              </a:ext>
            </a:extLst>
          </p:cNvPr>
          <p:cNvSpPr txBox="1"/>
          <p:nvPr/>
        </p:nvSpPr>
        <p:spPr>
          <a:xfrm>
            <a:off x="2574000" y="0"/>
            <a:ext cx="4498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 3 a: Signal directement sur la peau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DF723C-2BD7-4319-9B6D-56E3D0CEE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258" t="5940" r="414" b="3297"/>
          <a:stretch/>
        </p:blipFill>
        <p:spPr>
          <a:xfrm>
            <a:off x="967740" y="439341"/>
            <a:ext cx="7621584" cy="22438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7ABF8DD-E4C6-47AB-BF02-08900FCDC509}"/>
              </a:ext>
            </a:extLst>
          </p:cNvPr>
          <p:cNvSpPr txBox="1"/>
          <p:nvPr/>
        </p:nvSpPr>
        <p:spPr>
          <a:xfrm>
            <a:off x="173620" y="0"/>
            <a:ext cx="273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Candidat N° 40691</a:t>
            </a:r>
          </a:p>
        </p:txBody>
      </p:sp>
      <p:sp>
        <p:nvSpPr>
          <p:cNvPr id="10" name="Espace réservé du numéro de diapositive 10">
            <a:extLst>
              <a:ext uri="{FF2B5EF4-FFF2-40B4-BE49-F238E27FC236}">
                <a16:creationId xmlns:a16="http://schemas.microsoft.com/office/drawing/2014/main" id="{CF4DFA61-5715-43E0-AA0F-5AAE8B462FE0}"/>
              </a:ext>
            </a:extLst>
          </p:cNvPr>
          <p:cNvSpPr txBox="1">
            <a:spLocks/>
          </p:cNvSpPr>
          <p:nvPr/>
        </p:nvSpPr>
        <p:spPr>
          <a:xfrm>
            <a:off x="8589325" y="6474039"/>
            <a:ext cx="5546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53A6B4-1753-490C-A5BA-259A9B67EEFF}" type="slidenum">
              <a:rPr lang="fr-FR" smtClean="0"/>
              <a:pPr/>
              <a:t>9</a:t>
            </a:fld>
            <a:r>
              <a:rPr lang="fr-FR" dirty="0"/>
              <a:t>/20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FAEA49-B46C-48F8-BCDC-9017ADE8DB31}"/>
              </a:ext>
            </a:extLst>
          </p:cNvPr>
          <p:cNvSpPr txBox="1"/>
          <p:nvPr/>
        </p:nvSpPr>
        <p:spPr>
          <a:xfrm>
            <a:off x="-27993" y="1046119"/>
            <a:ext cx="1267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Signal </a:t>
            </a:r>
          </a:p>
          <a:p>
            <a:r>
              <a:rPr lang="fr-FR" sz="1600" dirty="0"/>
              <a:t>obtenu et</a:t>
            </a:r>
          </a:p>
          <a:p>
            <a:r>
              <a:rPr lang="fr-FR" sz="1600" dirty="0"/>
              <a:t>signal</a:t>
            </a:r>
          </a:p>
          <a:p>
            <a:r>
              <a:rPr lang="fr-FR" sz="1600" dirty="0"/>
              <a:t>filtré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874128A-6F55-4987-8FAC-04DFB16E0A50}"/>
              </a:ext>
            </a:extLst>
          </p:cNvPr>
          <p:cNvSpPr txBox="1"/>
          <p:nvPr/>
        </p:nvSpPr>
        <p:spPr>
          <a:xfrm>
            <a:off x="0" y="3225747"/>
            <a:ext cx="126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Signal </a:t>
            </a:r>
          </a:p>
          <a:p>
            <a:r>
              <a:rPr lang="fr-FR" sz="1600" dirty="0"/>
              <a:t>filtré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D23BDD1-0589-46A1-8322-325935DE0502}"/>
              </a:ext>
            </a:extLst>
          </p:cNvPr>
          <p:cNvSpPr txBox="1"/>
          <p:nvPr/>
        </p:nvSpPr>
        <p:spPr>
          <a:xfrm>
            <a:off x="34034" y="5218705"/>
            <a:ext cx="985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Analyse</a:t>
            </a:r>
          </a:p>
          <a:p>
            <a:r>
              <a:rPr lang="fr-FR" sz="1600" dirty="0"/>
              <a:t>de</a:t>
            </a:r>
          </a:p>
          <a:p>
            <a:r>
              <a:rPr lang="fr-FR" sz="1600" dirty="0"/>
              <a:t>Fourier</a:t>
            </a:r>
          </a:p>
          <a:p>
            <a:r>
              <a:rPr lang="fr-FR" sz="1600" dirty="0"/>
              <a:t>signal </a:t>
            </a:r>
          </a:p>
          <a:p>
            <a:r>
              <a:rPr lang="fr-FR" sz="1600" dirty="0"/>
              <a:t>filtré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10D335-DC8D-4499-952C-DBE663C9A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 l="1327" t="1317" r="1012" b="4250"/>
          <a:stretch/>
        </p:blipFill>
        <p:spPr>
          <a:xfrm>
            <a:off x="967739" y="2670932"/>
            <a:ext cx="7621585" cy="418706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64D459-B856-4A6F-96FD-3E3F6BE3A0CC}"/>
              </a:ext>
            </a:extLst>
          </p:cNvPr>
          <p:cNvSpPr txBox="1"/>
          <p:nvPr/>
        </p:nvSpPr>
        <p:spPr>
          <a:xfrm>
            <a:off x="2454486" y="5049428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1,638 Hz</a:t>
            </a:r>
          </a:p>
        </p:txBody>
      </p:sp>
    </p:spTree>
    <p:extLst>
      <p:ext uri="{BB962C8B-B14F-4D97-AF65-F5344CB8AC3E}">
        <p14:creationId xmlns:p14="http://schemas.microsoft.com/office/powerpoint/2010/main" val="325324486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606</TotalTime>
  <Words>1681</Words>
  <Application>Microsoft Office PowerPoint</Application>
  <PresentationFormat>On-screen Show (4:3)</PresentationFormat>
  <Paragraphs>368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Liberation Sans</vt:lpstr>
      <vt:lpstr>Rockwell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popa</dc:creator>
  <cp:lastModifiedBy>Mihnea POPA</cp:lastModifiedBy>
  <cp:revision>56</cp:revision>
  <dcterms:created xsi:type="dcterms:W3CDTF">2022-03-23T14:53:59Z</dcterms:created>
  <dcterms:modified xsi:type="dcterms:W3CDTF">2026-02-20T20:06:20Z</dcterms:modified>
</cp:coreProperties>
</file>